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1"/>
  </p:notesMasterIdLst>
  <p:handoutMasterIdLst>
    <p:handoutMasterId r:id="rId42"/>
  </p:handoutMasterIdLst>
  <p:sldIdLst>
    <p:sldId id="256" r:id="rId2"/>
    <p:sldId id="260" r:id="rId3"/>
    <p:sldId id="261" r:id="rId4"/>
    <p:sldId id="339" r:id="rId5"/>
    <p:sldId id="316" r:id="rId6"/>
    <p:sldId id="340" r:id="rId7"/>
    <p:sldId id="319" r:id="rId8"/>
    <p:sldId id="317" r:id="rId9"/>
    <p:sldId id="325" r:id="rId10"/>
    <p:sldId id="346" r:id="rId11"/>
    <p:sldId id="347" r:id="rId12"/>
    <p:sldId id="348" r:id="rId13"/>
    <p:sldId id="320" r:id="rId14"/>
    <p:sldId id="323" r:id="rId15"/>
    <p:sldId id="322" r:id="rId16"/>
    <p:sldId id="324" r:id="rId17"/>
    <p:sldId id="285" r:id="rId18"/>
    <p:sldId id="326" r:id="rId19"/>
    <p:sldId id="338" r:id="rId20"/>
    <p:sldId id="327" r:id="rId21"/>
    <p:sldId id="328" r:id="rId22"/>
    <p:sldId id="329" r:id="rId23"/>
    <p:sldId id="330" r:id="rId24"/>
    <p:sldId id="331" r:id="rId25"/>
    <p:sldId id="349" r:id="rId26"/>
    <p:sldId id="332" r:id="rId27"/>
    <p:sldId id="333" r:id="rId28"/>
    <p:sldId id="334" r:id="rId29"/>
    <p:sldId id="335" r:id="rId30"/>
    <p:sldId id="336" r:id="rId31"/>
    <p:sldId id="350" r:id="rId32"/>
    <p:sldId id="312" r:id="rId33"/>
    <p:sldId id="337" r:id="rId34"/>
    <p:sldId id="341" r:id="rId35"/>
    <p:sldId id="351" r:id="rId36"/>
    <p:sldId id="343" r:id="rId37"/>
    <p:sldId id="344" r:id="rId38"/>
    <p:sldId id="342" r:id="rId39"/>
    <p:sldId id="345" r:id="rId40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90"/>
    <a:srgbClr val="FF0066"/>
    <a:srgbClr val="FF0000"/>
    <a:srgbClr val="144AEB"/>
    <a:srgbClr val="FF9966"/>
    <a:srgbClr val="DEEBF7"/>
    <a:srgbClr val="EDEDED"/>
    <a:srgbClr val="FBE5D6"/>
    <a:srgbClr val="0000FF"/>
    <a:srgbClr val="F803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06E7D8-19CA-1743-AC02-24D49D887446}" v="105" dt="2019-03-20T14:06:11.5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7850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10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AF9C2-E781-415F-AD58-ECBA12D10A34}" type="datetimeFigureOut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323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323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769A4-463D-4806-B8F3-2A520418A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75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94B03-ACCE-4F3B-8CA1-4A1F2158852F}" type="datetimeFigureOut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94EA2-04A5-451B-9A5D-344C9D8AF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5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AD7C-7ECF-48EA-AF04-5E4B11BBE3FA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716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FDC5-20BE-4068-9231-65BE560A8AAA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488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F35D-F588-4ECC-9A0F-05C2E4794B9E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500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  <a:lvl2pPr>
              <a:defRPr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38F9B-9D56-4B6A-B849-ABFC9D9CD529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086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BD68-9FA8-4224-A45F-2122F2D5B1DA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46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C821E-2046-4B9B-A770-D71373F53EFC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44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54263-25BA-4719-A9FF-4F211D3464C7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718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A525-C018-42B8-975E-961CB956D9F9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263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4C0F5-06ED-4044-A30B-00BDE88DFCB8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302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39165-C6EB-4106-AF8F-0C931B393587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542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29D98-5CAB-4515-AF38-F236B86C4C7D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55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12B1B-EA43-4C07-8238-6B2CF1392F6B}" type="datetime1">
              <a:rPr lang="ko-KR" altLang="en-US" smtClean="0"/>
              <a:t>2019-04-05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75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ko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55309" y="1593272"/>
            <a:ext cx="7772400" cy="1639599"/>
          </a:xfrm>
        </p:spPr>
        <p:txBody>
          <a:bodyPr>
            <a:normAutofit/>
          </a:bodyPr>
          <a:lstStyle/>
          <a:p>
            <a:r>
              <a:rPr lang="ko-KR" altLang="en-US" sz="4800" dirty="0" err="1" smtClean="0"/>
              <a:t>사물인터넷</a:t>
            </a:r>
            <a:r>
              <a:rPr lang="en-US" altLang="ko-KR" sz="4800" dirty="0">
                <a:latin typeface="+mj-ea"/>
              </a:rPr>
              <a:t>(IoT) </a:t>
            </a:r>
            <a:r>
              <a:rPr lang="en-US" altLang="ko-KR" sz="4800" dirty="0"/>
              <a:t/>
            </a:r>
            <a:br>
              <a:rPr lang="en-US" altLang="ko-KR" sz="4800" dirty="0"/>
            </a:br>
            <a:r>
              <a:rPr lang="ko-KR" altLang="en-US" sz="4800" dirty="0"/>
              <a:t>프로그래밍 기초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99781" y="4079875"/>
            <a:ext cx="6883456" cy="880052"/>
          </a:xfrm>
        </p:spPr>
        <p:txBody>
          <a:bodyPr>
            <a:normAutofit/>
          </a:bodyPr>
          <a:lstStyle/>
          <a:p>
            <a:r>
              <a:rPr lang="en-US" altLang="ko-KR" sz="4800" dirty="0" smtClean="0"/>
              <a:t>5. </a:t>
            </a:r>
            <a:r>
              <a:rPr lang="ko-KR" altLang="en-US" sz="4800" dirty="0" smtClean="0"/>
              <a:t>시리얼통신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97867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 smtClean="0"/>
              <a:t>주제</a:t>
            </a:r>
            <a:r>
              <a:rPr lang="en-US" altLang="ko-KR" dirty="0" smtClean="0"/>
              <a:t>: </a:t>
            </a:r>
            <a:r>
              <a:rPr lang="ko-KR" altLang="en-US" dirty="0" smtClean="0"/>
              <a:t>수신한 문자의 </a:t>
            </a:r>
            <a:r>
              <a:rPr lang="ko-KR" altLang="en-US" dirty="0" err="1" smtClean="0"/>
              <a:t>코드값</a:t>
            </a:r>
            <a:r>
              <a:rPr lang="ko-KR" altLang="en-US" dirty="0" smtClean="0"/>
              <a:t> 송신하기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시리얼 모니터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송신창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수신창</a:t>
            </a:r>
            <a:r>
              <a:rPr lang="ko-KR" altLang="en-US" dirty="0" smtClean="0"/>
              <a:t> 사용법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ko-KR" altLang="en-US" dirty="0" err="1" smtClean="0"/>
              <a:t>아두이노보드</a:t>
            </a:r>
            <a:r>
              <a:rPr lang="en-US" altLang="ko-KR" dirty="0" smtClean="0"/>
              <a:t>, PC, USB Cable</a:t>
            </a:r>
          </a:p>
          <a:p>
            <a:pPr>
              <a:lnSpc>
                <a:spcPct val="100000"/>
              </a:lnSpc>
            </a:pPr>
            <a:r>
              <a:rPr lang="ko-KR" altLang="en-US" dirty="0" smtClean="0"/>
              <a:t>연결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en-US" altLang="ko-KR" dirty="0" smtClean="0"/>
              <a:t>PC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아두이노보드</a:t>
            </a:r>
            <a:r>
              <a:rPr lang="ko-KR" altLang="en-US" dirty="0" smtClean="0"/>
              <a:t> </a:t>
            </a:r>
            <a:r>
              <a:rPr lang="en-US" altLang="ko-KR" dirty="0" smtClean="0"/>
              <a:t>USB </a:t>
            </a:r>
            <a:r>
              <a:rPr lang="ko-KR" altLang="en-US" dirty="0" smtClean="0"/>
              <a:t>케이블로 연결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 smtClean="0"/>
              <a:t>COM </a:t>
            </a:r>
            <a:r>
              <a:rPr lang="ko-KR" altLang="en-US" dirty="0" smtClean="0"/>
              <a:t>포트 설정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en-US" altLang="ko-KR" dirty="0" smtClean="0"/>
              <a:t>IDE</a:t>
            </a:r>
            <a:r>
              <a:rPr lang="ko-KR" altLang="en-US" dirty="0" smtClean="0"/>
              <a:t>화면 우측 상단의 시리얼 모니터 열기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/>
          </a:bodyPr>
          <a:lstStyle/>
          <a:p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1: </a:t>
            </a:r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 Serial 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기본 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사용법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267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812224"/>
            <a:ext cx="7886700" cy="692709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Serial.available</a:t>
            </a:r>
            <a:r>
              <a:rPr lang="en-US" altLang="ko-KR" dirty="0" smtClean="0">
                <a:latin typeface="+mj-ea"/>
              </a:rPr>
              <a:t>()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28650" y="1825625"/>
            <a:ext cx="7886700" cy="23586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시리얼 포트로부터 읽을 수 있는 바이트의 수를 가져옴</a:t>
            </a:r>
            <a:endParaRPr lang="en-US" altLang="ko-KR" dirty="0" smtClean="0"/>
          </a:p>
          <a:p>
            <a:r>
              <a:rPr lang="ko-KR" altLang="en-US" dirty="0" err="1" smtClean="0"/>
              <a:t>반환값은</a:t>
            </a:r>
            <a:r>
              <a:rPr lang="ko-KR" altLang="en-US" dirty="0" smtClean="0"/>
              <a:t> 읽어온 바이트의 수로</a:t>
            </a:r>
            <a:r>
              <a:rPr lang="en-US" altLang="ko-KR" dirty="0" smtClean="0"/>
              <a:t>, 0</a:t>
            </a:r>
            <a:r>
              <a:rPr lang="ko-KR" altLang="en-US" dirty="0" smtClean="0"/>
              <a:t>일 경우 받은 데이터가 없음</a:t>
            </a:r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Serial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객체의 함수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03421" y="4087619"/>
            <a:ext cx="7946132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ko-KR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if(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Serial.available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()&gt;0){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//</a:t>
            </a:r>
            <a:r>
              <a:rPr lang="ko-KR" altLang="en-US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아두이노가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받은 데이터가 있으면</a:t>
            </a:r>
            <a:endParaRPr lang="en-US" altLang="ko-KR" dirty="0" smtClean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읽어서 변수에 저장한다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22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751474"/>
            <a:ext cx="7886700" cy="73753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Serial.read</a:t>
            </a:r>
            <a:r>
              <a:rPr lang="en-US" altLang="ko-KR" dirty="0" smtClean="0">
                <a:latin typeface="+mj-ea"/>
              </a:rPr>
              <a:t>()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28650" y="1825625"/>
            <a:ext cx="7886700" cy="23586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시리얼 포트로부터 데이터를 읽음</a:t>
            </a:r>
            <a:endParaRPr lang="en-US" altLang="ko-KR" dirty="0" smtClean="0"/>
          </a:p>
          <a:p>
            <a:r>
              <a:rPr lang="ko-KR" altLang="en-US" dirty="0" err="1" smtClean="0"/>
              <a:t>반환값은</a:t>
            </a:r>
            <a:r>
              <a:rPr lang="ko-KR" altLang="en-US" dirty="0" smtClean="0"/>
              <a:t> 읽어온 바이트의 수로</a:t>
            </a:r>
            <a:r>
              <a:rPr lang="en-US" altLang="ko-KR" dirty="0" smtClean="0"/>
              <a:t>, 0</a:t>
            </a:r>
            <a:r>
              <a:rPr lang="ko-KR" altLang="en-US" dirty="0" smtClean="0"/>
              <a:t>일 경우 받은 데이터가 없음</a:t>
            </a:r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Serial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객체의 함수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1351" y="3585596"/>
            <a:ext cx="7946132" cy="286232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ko-KR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if(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Serial.available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()&gt;0){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//</a:t>
            </a:r>
            <a:r>
              <a:rPr lang="ko-KR" altLang="en-US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아두이노가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받은 데이터가 있으면</a:t>
            </a:r>
            <a:endParaRPr lang="en-US" altLang="ko-KR" dirty="0" smtClean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Serial.read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읽어서 변수에 저장한다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US" altLang="ko-KR" dirty="0" smtClean="0"/>
              <a:t>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Serial.print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받은 데이터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: “); </a:t>
            </a:r>
          </a:p>
          <a:p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//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진수 형태로 시리얼모니터에 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출력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Serial.println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inByte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DEC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62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98" y="577851"/>
            <a:ext cx="5095875" cy="614362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8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1: Hardware Serial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기본 사용법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7369318" y="818749"/>
            <a:ext cx="699655" cy="67754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4972049" y="67880"/>
            <a:ext cx="2821132" cy="4256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b="1" dirty="0" smtClean="0">
                <a:solidFill>
                  <a:srgbClr val="144AEB"/>
                </a:solidFill>
                <a:latin typeface="+mj-ea"/>
              </a:rPr>
              <a:t>시리얼 모니터 열기</a:t>
            </a:r>
            <a:endParaRPr lang="ko-KR" altLang="en-US" sz="2400" b="1" dirty="0">
              <a:solidFill>
                <a:srgbClr val="144AEB"/>
              </a:solidFill>
              <a:latin typeface="+mj-ea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6580909" y="592336"/>
            <a:ext cx="788409" cy="482022"/>
          </a:xfrm>
          <a:prstGeom prst="straightConnector1">
            <a:avLst/>
          </a:prstGeom>
          <a:ln w="76200">
            <a:solidFill>
              <a:srgbClr val="F8030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41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시리얼 모니터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740478"/>
            <a:ext cx="6915150" cy="4000500"/>
          </a:xfrm>
          <a:prstGeom prst="rect">
            <a:avLst/>
          </a:prstGeom>
        </p:spPr>
      </p:pic>
      <p:grpSp>
        <p:nvGrpSpPr>
          <p:cNvPr id="13" name="그룹 12"/>
          <p:cNvGrpSpPr/>
          <p:nvPr/>
        </p:nvGrpSpPr>
        <p:grpSpPr>
          <a:xfrm>
            <a:off x="498764" y="270164"/>
            <a:ext cx="7377545" cy="2092036"/>
            <a:chOff x="498764" y="270164"/>
            <a:chExt cx="7377545" cy="2092036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498764" y="1960418"/>
              <a:ext cx="7065818" cy="401782"/>
            </a:xfrm>
            <a:prstGeom prst="roundRect">
              <a:avLst/>
            </a:prstGeom>
            <a:solidFill>
              <a:srgbClr val="DEEBF7">
                <a:alpha val="47843"/>
              </a:srgbClr>
            </a:solidFill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모서리가 둥근 사각형 설명선 6"/>
            <p:cNvSpPr/>
            <p:nvPr/>
          </p:nvSpPr>
          <p:spPr>
            <a:xfrm>
              <a:off x="5375564" y="270164"/>
              <a:ext cx="2500745" cy="976745"/>
            </a:xfrm>
            <a:prstGeom prst="wedgeRoundRectCallout">
              <a:avLst>
                <a:gd name="adj1" fmla="val -49919"/>
                <a:gd name="adj2" fmla="val 119947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 err="1" smtClean="0">
                  <a:solidFill>
                    <a:srgbClr val="0000FF"/>
                  </a:solidFill>
                </a:rPr>
                <a:t>송신창</a:t>
              </a:r>
              <a:endParaRPr lang="en-US" altLang="ko-KR" sz="2400" b="1" dirty="0" smtClean="0">
                <a:solidFill>
                  <a:srgbClr val="0000FF"/>
                </a:solidFill>
              </a:endParaRPr>
            </a:p>
            <a:p>
              <a:r>
                <a:rPr lang="en-US" altLang="ko-KR" sz="2400" b="1" dirty="0" smtClean="0">
                  <a:solidFill>
                    <a:srgbClr val="144AEB"/>
                  </a:solidFill>
                </a:rPr>
                <a:t>PC → </a:t>
              </a:r>
              <a:r>
                <a:rPr lang="ko-KR" altLang="en-US" sz="2400" b="1" dirty="0" err="1" smtClean="0">
                  <a:solidFill>
                    <a:srgbClr val="144AEB"/>
                  </a:solidFill>
                </a:rPr>
                <a:t>아두이노</a:t>
              </a:r>
              <a:endParaRPr lang="en-US" altLang="ko-KR" sz="2400" b="1" dirty="0" smtClean="0">
                <a:solidFill>
                  <a:srgbClr val="144AEB"/>
                </a:solidFill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498764" y="2468995"/>
            <a:ext cx="7065818" cy="2781878"/>
            <a:chOff x="498764" y="2468995"/>
            <a:chExt cx="7065818" cy="2781878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498764" y="2468995"/>
              <a:ext cx="7065818" cy="2781878"/>
            </a:xfrm>
            <a:prstGeom prst="roundRect">
              <a:avLst/>
            </a:prstGeom>
            <a:solidFill>
              <a:srgbClr val="DEEBF7">
                <a:alpha val="47843"/>
              </a:srgb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사각형 설명선 8"/>
            <p:cNvSpPr/>
            <p:nvPr/>
          </p:nvSpPr>
          <p:spPr>
            <a:xfrm>
              <a:off x="1747404" y="2978259"/>
              <a:ext cx="2500745" cy="976745"/>
            </a:xfrm>
            <a:prstGeom prst="wedgeRoundRectCallout">
              <a:avLst>
                <a:gd name="adj1" fmla="val -90639"/>
                <a:gd name="adj2" fmla="val -86436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 err="1">
                  <a:solidFill>
                    <a:srgbClr val="FF0066"/>
                  </a:solidFill>
                </a:rPr>
                <a:t>수</a:t>
              </a:r>
              <a:r>
                <a:rPr lang="ko-KR" altLang="en-US" sz="2400" b="1" dirty="0" err="1" smtClean="0">
                  <a:solidFill>
                    <a:srgbClr val="FF0066"/>
                  </a:solidFill>
                </a:rPr>
                <a:t>신창</a:t>
              </a:r>
              <a:endParaRPr lang="en-US" altLang="ko-KR" sz="2400" b="1" dirty="0" smtClean="0">
                <a:solidFill>
                  <a:srgbClr val="FF0066"/>
                </a:solidFill>
              </a:endParaRPr>
            </a:p>
            <a:p>
              <a:r>
                <a:rPr lang="en-US" altLang="ko-KR" sz="2400" b="1" dirty="0" smtClean="0">
                  <a:solidFill>
                    <a:srgbClr val="FF0066"/>
                  </a:solidFill>
                </a:rPr>
                <a:t>PC ← </a:t>
              </a:r>
              <a:r>
                <a:rPr lang="ko-KR" altLang="en-US" sz="2400" b="1" dirty="0" err="1" smtClean="0">
                  <a:solidFill>
                    <a:srgbClr val="FF0066"/>
                  </a:solidFill>
                </a:rPr>
                <a:t>아두이노</a:t>
              </a:r>
              <a:endParaRPr lang="en-US" altLang="ko-KR" sz="2400" b="1" dirty="0" smtClean="0">
                <a:solidFill>
                  <a:srgbClr val="FF0066"/>
                </a:solidFill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2516333" y="5339196"/>
            <a:ext cx="3912176" cy="1485322"/>
            <a:chOff x="2516333" y="5339196"/>
            <a:chExt cx="3912176" cy="1485322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5086350" y="5339196"/>
              <a:ext cx="1342159" cy="401782"/>
            </a:xfrm>
            <a:prstGeom prst="roundRect">
              <a:avLst/>
            </a:prstGeom>
            <a:solidFill>
              <a:srgbClr val="DEEBF7">
                <a:alpha val="47843"/>
              </a:srgbClr>
            </a:solidFill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사각형 설명선 10"/>
            <p:cNvSpPr/>
            <p:nvPr/>
          </p:nvSpPr>
          <p:spPr>
            <a:xfrm>
              <a:off x="2516333" y="5847773"/>
              <a:ext cx="2789958" cy="976745"/>
            </a:xfrm>
            <a:prstGeom prst="wedgeRoundRectCallout">
              <a:avLst>
                <a:gd name="adj1" fmla="val 52020"/>
                <a:gd name="adj2" fmla="val -67996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 smtClean="0">
                  <a:solidFill>
                    <a:schemeClr val="accent6">
                      <a:lumMod val="75000"/>
                    </a:schemeClr>
                  </a:solidFill>
                </a:rPr>
                <a:t>통신속도</a:t>
              </a:r>
              <a:endParaRPr lang="en-US" altLang="ko-KR" sz="2400" b="1" dirty="0" smtClean="0">
                <a:solidFill>
                  <a:schemeClr val="accent6">
                    <a:lumMod val="75000"/>
                  </a:schemeClr>
                </a:solidFill>
              </a:endParaRPr>
            </a:p>
            <a:p>
              <a:r>
                <a:rPr lang="ko-KR" altLang="en-US" sz="2400" b="1" dirty="0" smtClean="0">
                  <a:solidFill>
                    <a:schemeClr val="accent6">
                      <a:lumMod val="75000"/>
                    </a:schemeClr>
                  </a:solidFill>
                </a:rPr>
                <a:t>서로 일치해야 함</a:t>
              </a:r>
              <a:endParaRPr lang="en-US" altLang="ko-KR" sz="2400" b="1" dirty="0" smtClean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23849" y="223004"/>
            <a:ext cx="368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1: Hardware Serial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기본 사용법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59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49" y="1801742"/>
            <a:ext cx="6772275" cy="4000500"/>
          </a:xfrm>
          <a:prstGeom prst="rect">
            <a:avLst/>
          </a:prstGeom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시리얼 모니터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125" y="473942"/>
            <a:ext cx="5095875" cy="61436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4991" y="3138054"/>
            <a:ext cx="331283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송신</a:t>
            </a:r>
            <a:r>
              <a:rPr lang="en-US" altLang="ko-KR" dirty="0" smtClean="0"/>
              <a:t>: </a:t>
            </a:r>
            <a:r>
              <a:rPr lang="en-US" altLang="ko-KR" b="1" dirty="0" smtClean="0">
                <a:solidFill>
                  <a:srgbClr val="0000FF"/>
                </a:solidFill>
              </a:rPr>
              <a:t>A</a:t>
            </a:r>
            <a:r>
              <a:rPr lang="en-US" altLang="ko-KR" dirty="0" smtClean="0">
                <a:solidFill>
                  <a:schemeClr val="accent6">
                    <a:lumMod val="75000"/>
                  </a:schemeClr>
                </a:solidFill>
              </a:rPr>
              <a:t>[ENTER]</a:t>
            </a:r>
          </a:p>
          <a:p>
            <a:r>
              <a:rPr lang="ko-KR" altLang="en-US" dirty="0" smtClean="0"/>
              <a:t>수신</a:t>
            </a:r>
            <a:r>
              <a:rPr lang="en-US" altLang="ko-KR" dirty="0" smtClean="0"/>
              <a:t>: </a:t>
            </a:r>
          </a:p>
          <a:p>
            <a:r>
              <a:rPr lang="en-US" altLang="ko-KR" b="1" dirty="0" smtClean="0">
                <a:solidFill>
                  <a:srgbClr val="0000FF"/>
                </a:solidFill>
              </a:rPr>
              <a:t>65</a:t>
            </a:r>
            <a:r>
              <a:rPr lang="en-US" altLang="ko-KR" dirty="0" smtClean="0"/>
              <a:t> &lt;- </a:t>
            </a:r>
            <a:r>
              <a:rPr lang="ko-KR" altLang="en-US" dirty="0" smtClean="0"/>
              <a:t>문자 </a:t>
            </a:r>
            <a:r>
              <a:rPr lang="en-US" altLang="ko-KR" dirty="0" smtClean="0"/>
              <a:t>‘A’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ASCII Code </a:t>
            </a:r>
            <a:r>
              <a:rPr lang="ko-KR" altLang="en-US" dirty="0" smtClean="0"/>
              <a:t>값 </a:t>
            </a:r>
            <a:r>
              <a:rPr lang="en-US" altLang="ko-KR" dirty="0" smtClean="0"/>
              <a:t>65</a:t>
            </a:r>
          </a:p>
          <a:p>
            <a:r>
              <a:rPr lang="en-US" altLang="ko-KR" b="1" dirty="0" smtClean="0">
                <a:solidFill>
                  <a:schemeClr val="accent6">
                    <a:lumMod val="75000"/>
                  </a:schemeClr>
                </a:solidFill>
              </a:rPr>
              <a:t>10</a:t>
            </a:r>
            <a:r>
              <a:rPr lang="en-US" altLang="ko-KR" dirty="0" smtClean="0"/>
              <a:t> &lt;- ENTER key ASCII Code</a:t>
            </a:r>
            <a:r>
              <a:rPr lang="ko-KR" altLang="en-US" dirty="0" smtClean="0"/>
              <a:t>값 </a:t>
            </a:r>
            <a:r>
              <a:rPr lang="en-US" altLang="ko-KR" dirty="0" smtClean="0"/>
              <a:t>10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3849" y="223004"/>
            <a:ext cx="368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1: Hardware Serial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기본 사용법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48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5284471" y="817000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[ENTER] A</a:t>
            </a:r>
            <a:endParaRPr lang="ko-KR" alt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164706" y="1434223"/>
            <a:ext cx="31197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/>
              <a:t>수신 데이터</a:t>
            </a:r>
            <a:r>
              <a:rPr lang="en-US" altLang="ko-KR" sz="1600" b="1" dirty="0" smtClean="0"/>
              <a:t>: 65 / </a:t>
            </a:r>
            <a:r>
              <a:rPr lang="ko-KR" altLang="en-US" sz="1600" b="1" dirty="0" smtClean="0"/>
              <a:t>수신 데이터</a:t>
            </a:r>
            <a:r>
              <a:rPr lang="en-US" altLang="ko-KR" sz="1600" b="1" dirty="0" smtClean="0"/>
              <a:t>: 10</a:t>
            </a:r>
            <a:endParaRPr lang="ko-KR" altLang="en-US" sz="1600" b="1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16</a:t>
            </a:fld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-230304" y="792799"/>
            <a:ext cx="2282825" cy="1874116"/>
            <a:chOff x="398030" y="2597438"/>
            <a:chExt cx="2282825" cy="1874116"/>
          </a:xfrm>
        </p:grpSpPr>
        <p:pic>
          <p:nvPicPr>
            <p:cNvPr id="1028" name="Picture 4" descr="iOTA BASE 21.5&amp;quot; FHD All-in-One Desktop PC (Black) - (Intel Quad Core 1.5GHz Processor (2.3GHz Boost), 4 GB RAM, 32 GB eMMC Storage, Windows 10 Home)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030" y="2597438"/>
              <a:ext cx="1874116" cy="1874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2272146" y="2597438"/>
              <a:ext cx="408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err="1" smtClean="0"/>
                <a:t>Tx</a:t>
              </a:r>
              <a:r>
                <a:rPr lang="en-US" altLang="ko-KR" dirty="0" smtClean="0"/>
                <a:t>:</a:t>
              </a:r>
              <a:endParaRPr lang="ko-KR" alt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72146" y="3349830"/>
              <a:ext cx="408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Rx:</a:t>
              </a:r>
              <a:endParaRPr lang="ko-KR" altLang="en-US" dirty="0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6386832" y="592336"/>
            <a:ext cx="2907965" cy="1874116"/>
            <a:chOff x="5853546" y="2412772"/>
            <a:chExt cx="2907965" cy="1874116"/>
          </a:xfrm>
        </p:grpSpPr>
        <p:pic>
          <p:nvPicPr>
            <p:cNvPr id="1030" name="Picture 6" descr="alt text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11788" y="2412772"/>
              <a:ext cx="2549723" cy="18741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5853546" y="2493529"/>
              <a:ext cx="4849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:Rx</a:t>
              </a:r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853546" y="3263733"/>
              <a:ext cx="4849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:</a:t>
              </a:r>
              <a:r>
                <a:rPr lang="en-US" altLang="ko-KR" dirty="0" err="1" smtClean="0"/>
                <a:t>Tx</a:t>
              </a:r>
              <a:endParaRPr lang="ko-KR" altLang="en-US" dirty="0"/>
            </a:p>
          </p:txBody>
        </p:sp>
      </p:grpSp>
      <p:cxnSp>
        <p:nvCxnSpPr>
          <p:cNvPr id="6" name="직선 화살표 연결선 5"/>
          <p:cNvCxnSpPr/>
          <p:nvPr/>
        </p:nvCxnSpPr>
        <p:spPr>
          <a:xfrm>
            <a:off x="2164706" y="1162131"/>
            <a:ext cx="435183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>
            <a:off x="2164706" y="1789133"/>
            <a:ext cx="429324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175" y="2666915"/>
            <a:ext cx="6772275" cy="400050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5616" y="2666915"/>
            <a:ext cx="5095875" cy="614362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23849" y="223004"/>
            <a:ext cx="368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1: Hardware Serial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기본 사용법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07812" y="2938072"/>
            <a:ext cx="797884" cy="306597"/>
          </a:xfrm>
          <a:prstGeom prst="roundRect">
            <a:avLst/>
          </a:prstGeom>
          <a:solidFill>
            <a:srgbClr val="DEEBF7">
              <a:alpha val="47843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397001" y="3255560"/>
            <a:ext cx="2286238" cy="462001"/>
          </a:xfrm>
          <a:prstGeom prst="roundRect">
            <a:avLst/>
          </a:prstGeom>
          <a:solidFill>
            <a:srgbClr val="DEEBF7">
              <a:alpha val="47843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554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accel="25000" decel="2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accel="25000" decel="2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22" grpId="0" animBg="1"/>
      <p:bldP spid="22" grpId="1" animBg="1"/>
      <p:bldP spid="2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3099"/>
          </a:xfrm>
        </p:spPr>
        <p:txBody>
          <a:bodyPr>
            <a:noAutofit/>
          </a:bodyPr>
          <a:lstStyle/>
          <a:p>
            <a:r>
              <a:rPr lang="ko-KR" altLang="en-US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아두이노</a:t>
            </a:r>
            <a:r>
              <a:rPr lang="ko-KR" altLang="en-US" sz="3200" dirty="0" smtClean="0"/>
              <a:t> 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시리얼 통신 코딩의 핵심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628649" y="1296239"/>
            <a:ext cx="8084697" cy="48621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b="1" u="sng" dirty="0" smtClean="0"/>
              <a:t>문자 단위로 수신</a:t>
            </a:r>
            <a:r>
              <a:rPr lang="ko-KR" altLang="en-US" b="1" dirty="0" smtClean="0"/>
              <a:t>한 데이터를</a:t>
            </a:r>
            <a:r>
              <a:rPr lang="en-US" altLang="ko-KR" b="1" dirty="0" smtClean="0"/>
              <a:t/>
            </a:r>
            <a:br>
              <a:rPr lang="en-US" altLang="ko-KR" b="1" dirty="0" smtClean="0"/>
            </a:br>
            <a:r>
              <a:rPr lang="ko-KR" altLang="en-US" b="1" dirty="0" err="1" smtClean="0"/>
              <a:t>아두이노</a:t>
            </a:r>
            <a:r>
              <a:rPr lang="ko-KR" altLang="en-US" b="1" dirty="0" smtClean="0"/>
              <a:t> 쪽에서 </a:t>
            </a:r>
            <a:r>
              <a:rPr lang="en-US" altLang="ko-KR" b="1" dirty="0"/>
              <a:t/>
            </a:r>
            <a:br>
              <a:rPr lang="en-US" altLang="ko-KR" b="1" dirty="0"/>
            </a:br>
            <a:r>
              <a:rPr lang="ko-KR" altLang="en-US" b="1" dirty="0" smtClean="0"/>
              <a:t>어떻게 읽고 처리할 것인가를 결정하는 것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lang="ko-KR" altLang="en-US" dirty="0" err="1" smtClean="0"/>
              <a:t>아두이노에서</a:t>
            </a:r>
            <a:r>
              <a:rPr lang="ko-KR" altLang="en-US" dirty="0" smtClean="0"/>
              <a:t> 외부로 송신하는 것은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수신 처리에 비해 비교적 간단함</a:t>
            </a:r>
            <a:endParaRPr lang="ko-KR" altLang="en-US" dirty="0"/>
          </a:p>
        </p:txBody>
      </p:sp>
      <p:sp>
        <p:nvSpPr>
          <p:cNvPr id="16" name="슬라이드 번호 개체 틀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72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 smtClean="0"/>
              <a:t>주제</a:t>
            </a:r>
            <a:r>
              <a:rPr lang="en-US" altLang="ko-KR" dirty="0" smtClean="0"/>
              <a:t>: Pull-Down </a:t>
            </a:r>
            <a:r>
              <a:rPr lang="ko-KR" altLang="en-US" dirty="0" smtClean="0"/>
              <a:t>스위치 누른 횟수 송신하기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스위치 </a:t>
            </a:r>
            <a:r>
              <a:rPr lang="en-US" altLang="ko-KR" dirty="0" smtClean="0"/>
              <a:t>1</a:t>
            </a:r>
            <a:r>
              <a:rPr lang="ko-KR" altLang="en-US" dirty="0" smtClean="0"/>
              <a:t>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저항</a:t>
            </a:r>
            <a:r>
              <a:rPr lang="en-US" altLang="ko-KR" dirty="0" smtClean="0"/>
              <a:t>(10k</a:t>
            </a:r>
            <a:r>
              <a:rPr lang="el-GR" altLang="ko-KR" dirty="0" smtClean="0"/>
              <a:t>Ω</a:t>
            </a:r>
            <a:r>
              <a:rPr lang="en-US" altLang="ko-KR" dirty="0" smtClean="0"/>
              <a:t>) 1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회로구성</a:t>
            </a:r>
            <a:r>
              <a:rPr lang="en-US" altLang="ko-KR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altLang="ko-KR" dirty="0" smtClean="0"/>
              <a:t>Pull-Down </a:t>
            </a:r>
            <a:r>
              <a:rPr lang="ko-KR" altLang="en-US" dirty="0" smtClean="0"/>
              <a:t>저항 스위치를 </a:t>
            </a:r>
            <a:r>
              <a:rPr lang="en-US" altLang="ko-KR" dirty="0" smtClean="0"/>
              <a:t>7</a:t>
            </a:r>
            <a:r>
              <a:rPr lang="ko-KR" altLang="en-US" dirty="0" smtClean="0"/>
              <a:t>번 핀에 연결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동작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스위치를 누를 때마다 </a:t>
            </a:r>
            <a:r>
              <a:rPr lang="en-US" altLang="ko-KR" dirty="0" smtClean="0"/>
              <a:t>1</a:t>
            </a:r>
            <a:r>
              <a:rPr lang="ko-KR" altLang="en-US" dirty="0" smtClean="0"/>
              <a:t>씩 증가하는 값을 </a:t>
            </a:r>
            <a:r>
              <a:rPr lang="en-US" altLang="ko-KR" dirty="0" smtClean="0"/>
              <a:t>PC</a:t>
            </a:r>
            <a:r>
              <a:rPr lang="ko-KR" altLang="en-US" dirty="0" smtClean="0"/>
              <a:t>로 전송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/>
          </a:bodyPr>
          <a:lstStyle/>
          <a:p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2: 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스위치 동작 횟수 전달하기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5254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3756" y="220444"/>
            <a:ext cx="8835241" cy="898898"/>
          </a:xfrm>
        </p:spPr>
        <p:txBody>
          <a:bodyPr>
            <a:noAutofit/>
          </a:bodyPr>
          <a:lstStyle/>
          <a:p>
            <a:r>
              <a:rPr lang="ko-KR" altLang="en-US" sz="3600" dirty="0" err="1"/>
              <a:t>풀업</a:t>
            </a:r>
            <a:r>
              <a:rPr lang="en-US" altLang="ko-KR" sz="3600" dirty="0"/>
              <a:t>(PULL UP),</a:t>
            </a:r>
            <a:r>
              <a:rPr lang="ko-KR" altLang="en-US" sz="3600" dirty="0"/>
              <a:t> 풀다운</a:t>
            </a:r>
            <a:r>
              <a:rPr lang="en-US" altLang="ko-KR" sz="3600" dirty="0"/>
              <a:t>(PULL DOWN) </a:t>
            </a:r>
            <a:r>
              <a:rPr lang="ko-KR" altLang="en-US" sz="3600" dirty="0"/>
              <a:t>저항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6" y="1171896"/>
            <a:ext cx="8989621" cy="546537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9376" y="1119342"/>
            <a:ext cx="3858200" cy="5517932"/>
          </a:xfrm>
          <a:prstGeom prst="rect">
            <a:avLst/>
          </a:prstGeom>
          <a:noFill/>
          <a:ln w="38100">
            <a:solidFill>
              <a:srgbClr val="F8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227963" y="1119342"/>
            <a:ext cx="4821033" cy="2843058"/>
          </a:xfrm>
          <a:prstGeom prst="rect">
            <a:avLst/>
          </a:prstGeom>
          <a:noFill/>
          <a:ln w="38100">
            <a:solidFill>
              <a:srgbClr val="F8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233317" y="4014954"/>
            <a:ext cx="4821033" cy="2622320"/>
          </a:xfrm>
          <a:prstGeom prst="rect">
            <a:avLst/>
          </a:prstGeom>
          <a:noFill/>
          <a:ln w="38100">
            <a:solidFill>
              <a:srgbClr val="F803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903693" y="1882588"/>
            <a:ext cx="1057836" cy="322729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903693" y="5656729"/>
            <a:ext cx="1308848" cy="322729"/>
          </a:xfrm>
          <a:prstGeom prst="rect">
            <a:avLst/>
          </a:prstGeom>
          <a:noFill/>
          <a:ln w="28575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7A5A19C-5FB8-824C-AC41-DBE7A5E58E80}"/>
              </a:ext>
            </a:extLst>
          </p:cNvPr>
          <p:cNvSpPr txBox="1"/>
          <p:nvPr/>
        </p:nvSpPr>
        <p:spPr>
          <a:xfrm>
            <a:off x="6069263" y="1833574"/>
            <a:ext cx="283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 smtClean="0">
                <a:solidFill>
                  <a:srgbClr val="0000FF"/>
                </a:solidFill>
              </a:rPr>
              <a:t>VCC</a:t>
            </a:r>
            <a:r>
              <a:rPr kumimoji="1" lang="ko-KR" altLang="en-US" b="1" dirty="0" smtClean="0">
                <a:solidFill>
                  <a:srgbClr val="0000FF"/>
                </a:solidFill>
              </a:rPr>
              <a:t>에 저항 연결</a:t>
            </a:r>
            <a:endParaRPr kumimoji="1" lang="en-US" altLang="ko-KR" b="1" dirty="0">
              <a:solidFill>
                <a:srgbClr val="0000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7A5A19C-5FB8-824C-AC41-DBE7A5E58E80}"/>
              </a:ext>
            </a:extLst>
          </p:cNvPr>
          <p:cNvSpPr txBox="1"/>
          <p:nvPr/>
        </p:nvSpPr>
        <p:spPr>
          <a:xfrm>
            <a:off x="6309226" y="5610126"/>
            <a:ext cx="283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 smtClean="0">
                <a:solidFill>
                  <a:srgbClr val="0000FF"/>
                </a:solidFill>
              </a:rPr>
              <a:t>GND</a:t>
            </a:r>
            <a:r>
              <a:rPr kumimoji="1" lang="ko-KR" altLang="en-US" b="1" dirty="0" smtClean="0">
                <a:solidFill>
                  <a:srgbClr val="0000FF"/>
                </a:solidFill>
              </a:rPr>
              <a:t>에 저항 연결</a:t>
            </a:r>
            <a:endParaRPr kumimoji="1" lang="en-US" altLang="ko-KR" b="1" dirty="0">
              <a:solidFill>
                <a:srgbClr val="0000F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7A5A19C-5FB8-824C-AC41-DBE7A5E58E80}"/>
              </a:ext>
            </a:extLst>
          </p:cNvPr>
          <p:cNvSpPr txBox="1"/>
          <p:nvPr/>
        </p:nvSpPr>
        <p:spPr>
          <a:xfrm>
            <a:off x="353985" y="6169581"/>
            <a:ext cx="301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 smtClean="0">
                <a:solidFill>
                  <a:srgbClr val="0000FF"/>
                </a:solidFill>
              </a:rPr>
              <a:t>A : </a:t>
            </a:r>
            <a:r>
              <a:rPr kumimoji="1" lang="ko-KR" altLang="en-US" b="1" dirty="0" smtClean="0">
                <a:solidFill>
                  <a:srgbClr val="0000FF"/>
                </a:solidFill>
              </a:rPr>
              <a:t>회로의 전압을 읽어 냄</a:t>
            </a:r>
            <a:endParaRPr kumimoji="1" lang="en-US" altLang="ko-KR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128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199" y="123078"/>
            <a:ext cx="7886700" cy="1325563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34199" y="1326776"/>
            <a:ext cx="8417490" cy="525331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 smtClean="0"/>
              <a:t>아두이노가</a:t>
            </a:r>
            <a:r>
              <a:rPr lang="ko-KR" altLang="en-US" dirty="0" smtClean="0"/>
              <a:t> 외부와 통신하는 방법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직렬통신 </a:t>
            </a:r>
            <a:r>
              <a:rPr lang="en-US" altLang="ko-KR" dirty="0" err="1" smtClean="0"/>
              <a:t>vs</a:t>
            </a:r>
            <a:r>
              <a:rPr lang="en-US" altLang="ko-KR" dirty="0" smtClean="0"/>
              <a:t> </a:t>
            </a:r>
            <a:r>
              <a:rPr lang="ko-KR" altLang="en-US" dirty="0" smtClean="0"/>
              <a:t>병렬통신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Hardware Serial (UART), Software Serial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Serial </a:t>
            </a:r>
            <a:r>
              <a:rPr lang="ko-KR" altLang="en-US" dirty="0" smtClean="0"/>
              <a:t>객체를 이용한 시리얼 통신</a:t>
            </a:r>
            <a:endParaRPr lang="en-US" altLang="ko-KR" dirty="0" smtClean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ko-KR" altLang="en-US" dirty="0" smtClean="0"/>
              <a:t>실습 </a:t>
            </a:r>
            <a:r>
              <a:rPr lang="en-US" altLang="ko-KR" dirty="0" smtClean="0"/>
              <a:t>1: Hardware Serial </a:t>
            </a:r>
            <a:r>
              <a:rPr lang="ko-KR" altLang="en-US" dirty="0" smtClean="0"/>
              <a:t>기본 사용법</a:t>
            </a:r>
            <a:endParaRPr lang="en-US" altLang="ko-KR"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ko-KR" altLang="en-US" dirty="0" smtClean="0"/>
              <a:t>실습 </a:t>
            </a:r>
            <a:r>
              <a:rPr lang="en-US" altLang="ko-KR" dirty="0" smtClean="0"/>
              <a:t>2: </a:t>
            </a:r>
            <a:r>
              <a:rPr lang="ko-KR" altLang="en-US" dirty="0" smtClean="0"/>
              <a:t>스위치 동작 횟수 전달하기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Pull-UP</a:t>
            </a:r>
            <a:r>
              <a:rPr lang="en-US" altLang="ko-KR" dirty="0" smtClean="0"/>
              <a:t> </a:t>
            </a:r>
            <a:r>
              <a:rPr lang="ko-KR" altLang="en-US" dirty="0" smtClean="0"/>
              <a:t>복습 포함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ko-KR" altLang="en-US" dirty="0" smtClean="0"/>
              <a:t>응용 </a:t>
            </a:r>
            <a:r>
              <a:rPr lang="en-US" altLang="ko-KR" dirty="0" smtClean="0"/>
              <a:t>1: PC</a:t>
            </a:r>
            <a:r>
              <a:rPr lang="ko-KR" altLang="en-US" dirty="0" smtClean="0"/>
              <a:t>에서 </a:t>
            </a:r>
            <a:r>
              <a:rPr lang="ko-KR" altLang="en-US" dirty="0" err="1" smtClean="0"/>
              <a:t>스위칭</a:t>
            </a:r>
            <a:r>
              <a:rPr lang="ko-KR" altLang="en-US" dirty="0" smtClean="0"/>
              <a:t> 횟수 초기화 하기</a:t>
            </a:r>
            <a:endParaRPr lang="en-US" altLang="ko-KR" dirty="0" smtClean="0"/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ko-KR" altLang="en-US" dirty="0" smtClean="0"/>
              <a:t>실습 </a:t>
            </a:r>
            <a:r>
              <a:rPr lang="en-US" altLang="ko-KR" dirty="0" smtClean="0"/>
              <a:t>3: PC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LED 3</a:t>
            </a:r>
            <a:r>
              <a:rPr lang="ko-KR" altLang="en-US" dirty="0" smtClean="0"/>
              <a:t>개 점멸 제어</a:t>
            </a:r>
            <a:endParaRPr lang="en-US" altLang="ko-KR" dirty="0" smtClean="0"/>
          </a:p>
          <a:p>
            <a:pPr lvl="1">
              <a:lnSpc>
                <a:spcPct val="160000"/>
              </a:lnSpc>
              <a:spcBef>
                <a:spcPts val="0"/>
              </a:spcBef>
            </a:pPr>
            <a:r>
              <a:rPr lang="ko-KR" altLang="en-US" dirty="0" smtClean="0"/>
              <a:t>실습 </a:t>
            </a:r>
            <a:r>
              <a:rPr lang="en-US" altLang="ko-KR" dirty="0" smtClean="0"/>
              <a:t>4: </a:t>
            </a:r>
            <a:r>
              <a:rPr lang="ko-KR" altLang="en-US" dirty="0" err="1" smtClean="0"/>
              <a:t>아두이노를</a:t>
            </a:r>
            <a:r>
              <a:rPr lang="ko-KR" altLang="en-US" dirty="0" smtClean="0"/>
              <a:t> 이용한 </a:t>
            </a:r>
            <a:r>
              <a:rPr lang="en-US" altLang="ko-KR" dirty="0" smtClean="0"/>
              <a:t>PC</a:t>
            </a:r>
            <a:r>
              <a:rPr lang="ko-KR" altLang="en-US" dirty="0" smtClean="0"/>
              <a:t>간 채팅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36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2: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스위치 동작 횟수 전달하기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 구성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58861" y="292876"/>
            <a:ext cx="5543550" cy="626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42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2: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스위치 동작 횟수 전달하기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회로도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6198" y="1054705"/>
            <a:ext cx="7915275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14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2: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스위치 동작 횟수 전달하기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08" y="737809"/>
            <a:ext cx="5838825" cy="7429500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3462489" y="3300020"/>
            <a:ext cx="4137523" cy="702354"/>
          </a:xfrm>
          <a:prstGeom prst="roundRect">
            <a:avLst/>
          </a:prstGeom>
          <a:solidFill>
            <a:srgbClr val="DEEBF7">
              <a:alpha val="47843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10913" y="2306086"/>
            <a:ext cx="2863695" cy="2033566"/>
          </a:xfrm>
          <a:prstGeom prst="wedgeRoundRectCallout">
            <a:avLst>
              <a:gd name="adj1" fmla="val 63145"/>
              <a:gd name="adj2" fmla="val 7168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tx1"/>
                </a:solidFill>
              </a:rPr>
              <a:t>Serial </a:t>
            </a:r>
            <a:r>
              <a:rPr lang="ko-KR" altLang="en-US" sz="1400" dirty="0" smtClean="0">
                <a:solidFill>
                  <a:schemeClr val="tx1"/>
                </a:solidFill>
              </a:rPr>
              <a:t>객체의 통신 속도 설정 후</a:t>
            </a:r>
            <a:r>
              <a:rPr lang="en-US" altLang="ko-KR" sz="1400" dirty="0" smtClean="0">
                <a:solidFill>
                  <a:schemeClr val="tx1"/>
                </a:solidFill>
              </a:rPr>
              <a:t>,</a:t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en-US" altLang="ko-KR" sz="1400" dirty="0" err="1" smtClean="0">
                <a:solidFill>
                  <a:schemeClr val="accent6">
                    <a:lumMod val="75000"/>
                  </a:schemeClr>
                </a:solidFill>
              </a:rPr>
              <a:t>Serial.begin</a:t>
            </a:r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</a:rPr>
              <a:t>(9600); 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tx1"/>
                </a:solidFill>
              </a:rPr>
              <a:t>PC</a:t>
            </a:r>
            <a:r>
              <a:rPr lang="ko-KR" altLang="en-US" sz="1400" dirty="0" smtClean="0">
                <a:solidFill>
                  <a:schemeClr val="tx1"/>
                </a:solidFill>
              </a:rPr>
              <a:t>와의 </a:t>
            </a:r>
            <a:r>
              <a:rPr lang="en-US" altLang="ko-KR" sz="1400" dirty="0" smtClean="0">
                <a:solidFill>
                  <a:schemeClr val="tx1"/>
                </a:solidFill>
              </a:rPr>
              <a:t>COM </a:t>
            </a:r>
            <a:r>
              <a:rPr lang="ko-KR" altLang="en-US" sz="1400" dirty="0" smtClean="0">
                <a:solidFill>
                  <a:schemeClr val="tx1"/>
                </a:solidFill>
              </a:rPr>
              <a:t>포트 연결이 될 때까지 모니터링 하며 대기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</a:rPr>
              <a:t>while ( ! Serial )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</a:rPr>
              <a:t>               ;  </a:t>
            </a:r>
            <a:endParaRPr lang="en-US" altLang="ko-KR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33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2: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스위치 동작 횟수 전달하기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동작화면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2005637"/>
            <a:ext cx="6915150" cy="4495800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3475206" y="2851687"/>
            <a:ext cx="3065620" cy="1784737"/>
            <a:chOff x="3900055" y="2479963"/>
            <a:chExt cx="3065620" cy="1784737"/>
          </a:xfrm>
        </p:grpSpPr>
        <p:sp>
          <p:nvSpPr>
            <p:cNvPr id="8" name="오른쪽 중괄호 7"/>
            <p:cNvSpPr/>
            <p:nvPr/>
          </p:nvSpPr>
          <p:spPr>
            <a:xfrm>
              <a:off x="3900055" y="2479963"/>
              <a:ext cx="284018" cy="1784737"/>
            </a:xfrm>
            <a:prstGeom prst="rightBrace">
              <a:avLst>
                <a:gd name="adj1" fmla="val 57113"/>
                <a:gd name="adj2" fmla="val 50000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313987" y="3187665"/>
              <a:ext cx="26516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solidFill>
                    <a:srgbClr val="FF0000"/>
                  </a:solidFill>
                </a:rPr>
                <a:t>스위치 누를 때마다 송신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10" name="모서리가 둥근 사각형 설명선 9"/>
          <p:cNvSpPr/>
          <p:nvPr/>
        </p:nvSpPr>
        <p:spPr>
          <a:xfrm>
            <a:off x="4297006" y="673191"/>
            <a:ext cx="3409212" cy="2033566"/>
          </a:xfrm>
          <a:prstGeom prst="wedgeRoundRectCallout">
            <a:avLst>
              <a:gd name="adj1" fmla="val -77998"/>
              <a:gd name="adj2" fmla="val 43657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tx1"/>
                </a:solidFill>
              </a:rPr>
              <a:t>PC</a:t>
            </a:r>
            <a:r>
              <a:rPr lang="ko-KR" altLang="en-US" sz="1400" dirty="0" smtClean="0">
                <a:solidFill>
                  <a:schemeClr val="tx1"/>
                </a:solidFill>
              </a:rPr>
              <a:t>와의 </a:t>
            </a:r>
            <a:r>
              <a:rPr lang="en-US" altLang="ko-KR" sz="1400" dirty="0" smtClean="0">
                <a:solidFill>
                  <a:schemeClr val="tx1"/>
                </a:solidFill>
              </a:rPr>
              <a:t>COM </a:t>
            </a:r>
            <a:r>
              <a:rPr lang="ko-KR" altLang="en-US" sz="1400" dirty="0" smtClean="0">
                <a:solidFill>
                  <a:schemeClr val="tx1"/>
                </a:solidFill>
              </a:rPr>
              <a:t>포트 연결이 될 때까지 모니터링 하며 대기</a:t>
            </a:r>
            <a:r>
              <a:rPr lang="en-US" altLang="ko-KR" sz="1400" dirty="0" smtClean="0">
                <a:solidFill>
                  <a:schemeClr val="tx1"/>
                </a:solidFill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</a:rPr>
              <a:t>완료되면 </a:t>
            </a:r>
            <a:r>
              <a:rPr lang="en-US" altLang="ko-KR" sz="1400" dirty="0" smtClean="0">
                <a:solidFill>
                  <a:schemeClr val="tx1"/>
                </a:solidFill>
              </a:rPr>
              <a:t>while </a:t>
            </a:r>
            <a:r>
              <a:rPr lang="ko-KR" altLang="en-US" sz="1400" dirty="0" smtClean="0">
                <a:solidFill>
                  <a:schemeClr val="tx1"/>
                </a:solidFill>
              </a:rPr>
              <a:t>종료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</a:rPr>
              <a:t>while ( ! Serial )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</a:rPr>
              <a:t>               ;  </a:t>
            </a: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tx1"/>
                </a:solidFill>
              </a:rPr>
              <a:t>연결된 후에 완료 메시지 송신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 smtClean="0">
                <a:solidFill>
                  <a:schemeClr val="accent6">
                    <a:lumMod val="75000"/>
                  </a:schemeClr>
                </a:solidFill>
              </a:rPr>
              <a:t>Serial.pintln</a:t>
            </a:r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</a:rPr>
              <a:t>(“</a:t>
            </a:r>
            <a:r>
              <a:rPr lang="ko-KR" altLang="en-US" sz="1400" dirty="0" smtClean="0">
                <a:solidFill>
                  <a:schemeClr val="accent6">
                    <a:lumMod val="75000"/>
                  </a:schemeClr>
                </a:solidFill>
              </a:rPr>
              <a:t>시리얼 통신 준비 완료</a:t>
            </a:r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</a:rPr>
              <a:t>“);</a:t>
            </a:r>
            <a:endParaRPr lang="en-US" altLang="ko-KR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630629" y="2570812"/>
            <a:ext cx="1742158" cy="241913"/>
          </a:xfrm>
          <a:prstGeom prst="roundRect">
            <a:avLst/>
          </a:prstGeom>
          <a:solidFill>
            <a:srgbClr val="DEEBF7">
              <a:alpha val="47843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67933" y="2850201"/>
            <a:ext cx="2509982" cy="18866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59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3053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 smtClean="0"/>
              <a:t>주제</a:t>
            </a:r>
            <a:r>
              <a:rPr lang="en-US" altLang="ko-KR" dirty="0" smtClean="0"/>
              <a:t>: </a:t>
            </a:r>
            <a:r>
              <a:rPr lang="ko-KR" altLang="en-US" dirty="0" smtClean="0"/>
              <a:t>시리얼 모니터에서 </a:t>
            </a:r>
            <a:r>
              <a:rPr lang="en-US" altLang="ko-KR" dirty="0" smtClean="0"/>
              <a:t>‘C’</a:t>
            </a:r>
            <a:r>
              <a:rPr lang="ko-KR" altLang="en-US" dirty="0" smtClean="0"/>
              <a:t>를 전송하여 누적된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        </a:t>
            </a:r>
            <a:r>
              <a:rPr lang="ko-KR" altLang="en-US" dirty="0" err="1" smtClean="0"/>
              <a:t>스위칭</a:t>
            </a:r>
            <a:r>
              <a:rPr lang="ko-KR" altLang="en-US" dirty="0" smtClean="0"/>
              <a:t> 누적 횟수 </a:t>
            </a:r>
            <a:r>
              <a:rPr lang="en-US" altLang="ko-KR" dirty="0" smtClean="0"/>
              <a:t>0</a:t>
            </a:r>
            <a:r>
              <a:rPr lang="ko-KR" altLang="en-US" dirty="0" smtClean="0"/>
              <a:t>으로 초기화 하기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 smtClean="0"/>
              <a:t>:</a:t>
            </a:r>
            <a:r>
              <a:rPr lang="en-US" altLang="ko-KR" dirty="0"/>
              <a:t> </a:t>
            </a:r>
            <a:r>
              <a:rPr lang="ko-KR" altLang="en-US" b="1" dirty="0" smtClean="0"/>
              <a:t>실습 </a:t>
            </a:r>
            <a:r>
              <a:rPr lang="en-US" altLang="ko-KR" b="1" dirty="0" smtClean="0"/>
              <a:t>2</a:t>
            </a:r>
            <a:r>
              <a:rPr lang="en-US" altLang="ko-KR" dirty="0" smtClean="0"/>
              <a:t> </a:t>
            </a:r>
            <a:r>
              <a:rPr lang="ko-KR" altLang="en-US" dirty="0" smtClean="0"/>
              <a:t>회로 구성 유지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b="1" dirty="0" smtClean="0"/>
              <a:t>Sketch </a:t>
            </a:r>
            <a:r>
              <a:rPr lang="ko-KR" altLang="en-US" b="1" dirty="0" smtClean="0"/>
              <a:t>수정</a:t>
            </a:r>
            <a:endParaRPr lang="en-US" altLang="ko-KR" b="1" dirty="0" smtClean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수신 데이터에서 문자 </a:t>
            </a:r>
            <a:r>
              <a:rPr lang="en-US" altLang="ko-KR" dirty="0" smtClean="0"/>
              <a:t>‘C’</a:t>
            </a:r>
            <a:r>
              <a:rPr lang="ko-KR" altLang="en-US" dirty="0" smtClean="0"/>
              <a:t>가 전송되면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err="1" smtClean="0"/>
              <a:t>swCount</a:t>
            </a:r>
            <a:r>
              <a:rPr lang="en-US" altLang="ko-KR" dirty="0" smtClean="0"/>
              <a:t> </a:t>
            </a:r>
            <a:r>
              <a:rPr lang="ko-KR" altLang="en-US" dirty="0" smtClean="0"/>
              <a:t>값을 </a:t>
            </a:r>
            <a:r>
              <a:rPr lang="en-US" altLang="ko-KR" dirty="0" smtClean="0"/>
              <a:t>0</a:t>
            </a:r>
            <a:r>
              <a:rPr lang="ko-KR" altLang="en-US" dirty="0" smtClean="0"/>
              <a:t>으로 초기화 한다</a:t>
            </a:r>
            <a:r>
              <a:rPr lang="en-US" altLang="ko-KR" dirty="0" smtClean="0"/>
              <a:t>.</a:t>
            </a:r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8" y="592336"/>
            <a:ext cx="8549987" cy="673099"/>
          </a:xfrm>
        </p:spPr>
        <p:txBody>
          <a:bodyPr>
            <a:normAutofit/>
          </a:bodyPr>
          <a:lstStyle/>
          <a:p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응용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1: PC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에서 </a:t>
            </a:r>
            <a:r>
              <a:rPr lang="ko-KR" alt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스위칭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횟수 초기화 하기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00810" y="4440161"/>
            <a:ext cx="7973025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altLang="ko-KR" b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ko-KR" dirty="0" err="1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available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&gt; 0) {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if(</a:t>
            </a:r>
            <a:r>
              <a:rPr lang="en-US" altLang="ko-KR" b="1" dirty="0" err="1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.read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== ‘C’) 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swCount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0;  //</a:t>
            </a:r>
            <a:r>
              <a:rPr lang="ko-KR" alt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스위칭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ko-KR" alt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횟수 값을 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ko-KR" alt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으로 초기화</a:t>
            </a:r>
            <a:endParaRPr lang="en-US" altLang="ko-KR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ko-KR" b="1" dirty="0" err="1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ko-KR" dirty="0" err="1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ko-KR" alt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스위치 누른 회수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0</a:t>
            </a:r>
            <a:r>
              <a:rPr lang="ko-KR" alt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으로 초기화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“);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ko-KR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92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867398"/>
            <a:ext cx="7886700" cy="674780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serialEvent</a:t>
            </a:r>
            <a:r>
              <a:rPr lang="en-US" altLang="ko-KR" dirty="0" smtClean="0">
                <a:latin typeface="+mj-ea"/>
              </a:rPr>
              <a:t>()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28650" y="1825625"/>
            <a:ext cx="7886700" cy="6396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전달된 데이터가 사용가능해지면 호출됨</a:t>
            </a:r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Serial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객체의 함수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1351" y="3585596"/>
            <a:ext cx="794613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serialEvent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여기에 실행되어야 하는 명령어 작성</a:t>
            </a:r>
            <a:endParaRPr lang="en-US" altLang="ko-KR" dirty="0" smtClean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50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/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415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응용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1: PC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스위칭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횟수 초기화 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330" y="592336"/>
            <a:ext cx="5353050" cy="618172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359727" y="3110345"/>
            <a:ext cx="5243946" cy="1717964"/>
          </a:xfrm>
          <a:prstGeom prst="rect">
            <a:avLst/>
          </a:prstGeom>
          <a:solidFill>
            <a:srgbClr val="EDEDED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03462" y="5137925"/>
            <a:ext cx="2973557" cy="113877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if (</a:t>
            </a:r>
            <a:r>
              <a:rPr lang="en-US" altLang="ko-KR" dirty="0" err="1" smtClean="0"/>
              <a:t>Serial.available</a:t>
            </a:r>
            <a:r>
              <a:rPr lang="en-US" altLang="ko-KR" dirty="0" smtClean="0"/>
              <a:t>() &gt; 0) {</a:t>
            </a:r>
          </a:p>
          <a:p>
            <a:r>
              <a:rPr lang="en-US" altLang="ko-KR" dirty="0" smtClean="0"/>
              <a:t>   </a:t>
            </a:r>
            <a:r>
              <a:rPr lang="en-US" altLang="ko-KR" sz="1400" dirty="0"/>
              <a:t>//</a:t>
            </a:r>
            <a:r>
              <a:rPr lang="ko-KR" altLang="en-US" sz="1400" dirty="0"/>
              <a:t>이 코드를 </a:t>
            </a:r>
            <a:r>
              <a:rPr lang="en-US" altLang="ko-KR" sz="1400" dirty="0"/>
              <a:t>loop()</a:t>
            </a:r>
            <a:r>
              <a:rPr lang="ko-KR" altLang="en-US" sz="1400" dirty="0"/>
              <a:t>에 </a:t>
            </a:r>
            <a:r>
              <a:rPr lang="ko-KR" altLang="en-US" sz="1400" dirty="0" smtClean="0"/>
              <a:t>포함시키는</a:t>
            </a:r>
            <a:endParaRPr lang="en-US" altLang="ko-KR" sz="1400" dirty="0"/>
          </a:p>
          <a:p>
            <a:r>
              <a:rPr lang="en-US" altLang="ko-KR" sz="1400" dirty="0" smtClean="0"/>
              <a:t>    //</a:t>
            </a:r>
            <a:r>
              <a:rPr lang="ko-KR" altLang="en-US" sz="1400" dirty="0" smtClean="0"/>
              <a:t>는 것보다 편리함</a:t>
            </a:r>
            <a:r>
              <a:rPr lang="en-US" altLang="ko-KR" sz="1400" dirty="0" smtClean="0"/>
              <a:t>.</a:t>
            </a:r>
            <a:endParaRPr lang="en-US" altLang="ko-KR" sz="1400" dirty="0"/>
          </a:p>
          <a:p>
            <a:r>
              <a:rPr lang="en-US" altLang="ko-KR" dirty="0" smtClean="0"/>
              <a:t>}</a:t>
            </a:r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>
            <a:off x="203461" y="1773382"/>
            <a:ext cx="3911339" cy="1631216"/>
            <a:chOff x="203461" y="1773382"/>
            <a:chExt cx="3911339" cy="1631216"/>
          </a:xfrm>
        </p:grpSpPr>
        <p:sp>
          <p:nvSpPr>
            <p:cNvPr id="9" name="TextBox 8"/>
            <p:cNvSpPr txBox="1"/>
            <p:nvPr/>
          </p:nvSpPr>
          <p:spPr>
            <a:xfrm>
              <a:off x="203461" y="1773382"/>
              <a:ext cx="2973557" cy="1631216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void </a:t>
              </a:r>
              <a:r>
                <a:rPr lang="en-US" altLang="ko-KR" b="1" dirty="0" err="1" smtClean="0"/>
                <a:t>serialEvent</a:t>
              </a:r>
              <a:r>
                <a:rPr lang="en-US" altLang="ko-KR" dirty="0" smtClean="0"/>
                <a:t>() {</a:t>
              </a:r>
            </a:p>
            <a:p>
              <a:endParaRPr lang="en-US" altLang="ko-KR" dirty="0" smtClean="0"/>
            </a:p>
            <a:p>
              <a:r>
                <a:rPr lang="en-US" altLang="ko-KR" sz="1400" dirty="0" smtClean="0"/>
                <a:t>     //</a:t>
              </a:r>
              <a:r>
                <a:rPr lang="ko-KR" altLang="en-US" sz="1400" dirty="0" smtClean="0"/>
                <a:t>시리얼 통신으로 데이터가</a:t>
              </a:r>
              <a:endParaRPr lang="en-US" altLang="ko-KR" sz="1400" dirty="0" smtClean="0"/>
            </a:p>
            <a:p>
              <a:r>
                <a:rPr lang="en-US" altLang="ko-KR" sz="1400" dirty="0" smtClean="0"/>
                <a:t>     //</a:t>
              </a:r>
              <a:r>
                <a:rPr lang="ko-KR" altLang="en-US" sz="1400" dirty="0" smtClean="0"/>
                <a:t>수신될 때마다 자동으로 실행 </a:t>
              </a:r>
              <a:endParaRPr lang="en-US" altLang="ko-KR" dirty="0" smtClean="0"/>
            </a:p>
            <a:p>
              <a:endParaRPr lang="en-US" altLang="ko-KR" dirty="0" smtClean="0"/>
            </a:p>
            <a:p>
              <a:r>
                <a:rPr lang="en-US" altLang="ko-KR" dirty="0" smtClean="0"/>
                <a:t>}</a:t>
              </a:r>
              <a:endParaRPr lang="ko-KR" altLang="en-US" dirty="0"/>
            </a:p>
          </p:txBody>
        </p:sp>
        <p:cxnSp>
          <p:nvCxnSpPr>
            <p:cNvPr id="12" name="직선 화살표 연결선 11"/>
            <p:cNvCxnSpPr>
              <a:stCxn id="9" idx="3"/>
            </p:cNvCxnSpPr>
            <p:nvPr/>
          </p:nvCxnSpPr>
          <p:spPr>
            <a:xfrm>
              <a:off x="3177018" y="2588990"/>
              <a:ext cx="937782" cy="555245"/>
            </a:xfrm>
            <a:prstGeom prst="straightConnector1">
              <a:avLst/>
            </a:prstGeom>
            <a:ln w="38100">
              <a:solidFill>
                <a:srgbClr val="FF006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1434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4155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응용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1: PC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스위칭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횟수 초기화 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동작화면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261" y="1602616"/>
            <a:ext cx="6915150" cy="4495800"/>
          </a:xfrm>
          <a:prstGeom prst="rect">
            <a:avLst/>
          </a:prstGeom>
        </p:spPr>
      </p:pic>
      <p:grpSp>
        <p:nvGrpSpPr>
          <p:cNvPr id="20" name="그룹 19"/>
          <p:cNvGrpSpPr/>
          <p:nvPr/>
        </p:nvGrpSpPr>
        <p:grpSpPr>
          <a:xfrm>
            <a:off x="3900055" y="2479964"/>
            <a:ext cx="1828145" cy="1143000"/>
            <a:chOff x="3900055" y="2479964"/>
            <a:chExt cx="1828145" cy="1143000"/>
          </a:xfrm>
        </p:grpSpPr>
        <p:sp>
          <p:nvSpPr>
            <p:cNvPr id="11" name="오른쪽 중괄호 10"/>
            <p:cNvSpPr/>
            <p:nvPr/>
          </p:nvSpPr>
          <p:spPr>
            <a:xfrm>
              <a:off x="3900055" y="2479964"/>
              <a:ext cx="284018" cy="1143000"/>
            </a:xfrm>
            <a:prstGeom prst="rightBrace">
              <a:avLst>
                <a:gd name="adj1" fmla="val 57113"/>
                <a:gd name="adj2" fmla="val 50000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36472" y="2842552"/>
              <a:ext cx="1391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solidFill>
                    <a:srgbClr val="FF0000"/>
                  </a:solidFill>
                </a:rPr>
                <a:t>스위치 누름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1066801" y="1835727"/>
            <a:ext cx="2435802" cy="1835728"/>
            <a:chOff x="1066801" y="1835727"/>
            <a:chExt cx="2435802" cy="1835728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1066801" y="1835727"/>
              <a:ext cx="969818" cy="387928"/>
            </a:xfrm>
            <a:prstGeom prst="roundRect">
              <a:avLst/>
            </a:prstGeom>
            <a:solidFill>
              <a:srgbClr val="DEEBF7">
                <a:alpha val="30196"/>
              </a:srgb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화살표 연결선 14"/>
            <p:cNvCxnSpPr/>
            <p:nvPr/>
          </p:nvCxnSpPr>
          <p:spPr>
            <a:xfrm>
              <a:off x="2036619" y="2093229"/>
              <a:ext cx="1465984" cy="1578226"/>
            </a:xfrm>
            <a:prstGeom prst="straightConnector1">
              <a:avLst/>
            </a:prstGeom>
            <a:ln w="38100">
              <a:solidFill>
                <a:srgbClr val="FF006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직사각형 17"/>
          <p:cNvSpPr/>
          <p:nvPr/>
        </p:nvSpPr>
        <p:spPr>
          <a:xfrm>
            <a:off x="1343895" y="3671455"/>
            <a:ext cx="3412353" cy="2355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343895" y="2429057"/>
            <a:ext cx="2403761" cy="12423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892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 smtClean="0"/>
              <a:t>주제</a:t>
            </a:r>
            <a:r>
              <a:rPr lang="en-US" altLang="ko-KR" dirty="0" smtClean="0"/>
              <a:t>: PC</a:t>
            </a:r>
            <a:r>
              <a:rPr lang="ko-KR" altLang="en-US" dirty="0" smtClean="0"/>
              <a:t>에서 시리얼 통신으로 </a:t>
            </a:r>
            <a:r>
              <a:rPr lang="en-US" altLang="ko-KR" dirty="0" smtClean="0"/>
              <a:t>LED 3</a:t>
            </a:r>
            <a:r>
              <a:rPr lang="ko-KR" altLang="en-US" dirty="0" smtClean="0"/>
              <a:t>개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>        (Red, Green, Blue) </a:t>
            </a:r>
            <a:r>
              <a:rPr lang="ko-KR" altLang="en-US" dirty="0" smtClean="0"/>
              <a:t>점멸 제어하기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 smtClean="0"/>
              <a:t>:</a:t>
            </a:r>
            <a:br>
              <a:rPr lang="en-US" altLang="ko-KR" dirty="0" smtClean="0"/>
            </a:br>
            <a:r>
              <a:rPr lang="en-US" altLang="ko-KR" dirty="0" smtClean="0"/>
              <a:t>		- </a:t>
            </a:r>
            <a:r>
              <a:rPr lang="ko-KR" altLang="en-US" dirty="0" smtClean="0"/>
              <a:t>실습 </a:t>
            </a:r>
            <a:r>
              <a:rPr lang="en-US" altLang="ko-KR" dirty="0" smtClean="0"/>
              <a:t>2 </a:t>
            </a:r>
            <a:r>
              <a:rPr lang="ko-KR" altLang="en-US" dirty="0" smtClean="0"/>
              <a:t>회로 유지</a:t>
            </a:r>
            <a:br>
              <a:rPr lang="ko-KR" altLang="en-US" dirty="0" smtClean="0"/>
            </a:br>
            <a:r>
              <a:rPr lang="en-US" altLang="ko-KR" dirty="0" smtClean="0"/>
              <a:t>		- LED (Red) 1</a:t>
            </a:r>
            <a:r>
              <a:rPr lang="ko-KR" altLang="en-US" dirty="0" smtClean="0"/>
              <a:t>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		- LED (Green) 1</a:t>
            </a:r>
            <a:r>
              <a:rPr lang="ko-KR" altLang="en-US" dirty="0" smtClean="0"/>
              <a:t>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		- LED (Blue) 1</a:t>
            </a:r>
            <a:r>
              <a:rPr lang="ko-KR" altLang="en-US" dirty="0" smtClean="0"/>
              <a:t>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		- </a:t>
            </a:r>
            <a:r>
              <a:rPr lang="ko-KR" altLang="en-US" dirty="0" smtClean="0"/>
              <a:t>저항 </a:t>
            </a:r>
            <a:r>
              <a:rPr lang="en-US" altLang="ko-KR" dirty="0" smtClean="0"/>
              <a:t>220</a:t>
            </a:r>
            <a:r>
              <a:rPr lang="el-GR" altLang="ko-KR" dirty="0"/>
              <a:t> </a:t>
            </a:r>
            <a:r>
              <a:rPr lang="el-GR" altLang="ko-KR" dirty="0" smtClean="0"/>
              <a:t>Ω</a:t>
            </a:r>
            <a:r>
              <a:rPr lang="en-US" altLang="ko-KR" dirty="0" smtClean="0"/>
              <a:t> 3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회로구성</a:t>
            </a:r>
            <a:r>
              <a:rPr lang="en-US" altLang="ko-KR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altLang="ko-KR" dirty="0" smtClean="0"/>
              <a:t>LED(Red): 8</a:t>
            </a:r>
            <a:r>
              <a:rPr lang="ko-KR" altLang="en-US" dirty="0" smtClean="0"/>
              <a:t>번</a:t>
            </a:r>
            <a:r>
              <a:rPr lang="en-US" altLang="ko-KR" dirty="0" smtClean="0"/>
              <a:t>, LED(Green): 9</a:t>
            </a:r>
            <a:r>
              <a:rPr lang="ko-KR" altLang="en-US" dirty="0" smtClean="0"/>
              <a:t>번</a:t>
            </a:r>
            <a:r>
              <a:rPr lang="en-US" altLang="ko-KR" dirty="0" smtClean="0"/>
              <a:t>, LED(Blue): 10</a:t>
            </a:r>
            <a:r>
              <a:rPr lang="ko-KR" altLang="en-US" dirty="0" smtClean="0"/>
              <a:t>번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동작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en-US" altLang="ko-KR" dirty="0" smtClean="0"/>
              <a:t>PC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‘R’, ‘G’, ‘B’ </a:t>
            </a:r>
            <a:r>
              <a:rPr lang="ko-KR" altLang="en-US" dirty="0" smtClean="0"/>
              <a:t>문자로 점멸 제어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/>
          </a:bodyPr>
          <a:lstStyle/>
          <a:p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3: PC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에서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LED 3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 점멸 제어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8803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 구성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66163" y="74022"/>
            <a:ext cx="5437994" cy="686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5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3099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아두이노가</a:t>
            </a:r>
            <a:r>
              <a:rPr lang="ko-KR" altLang="en-US" dirty="0" smtClean="0"/>
              <a:t> 외부와 통신하는 방법</a:t>
            </a:r>
            <a:endParaRPr lang="ko-KR" altLang="en-US" dirty="0"/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628649" y="1374016"/>
            <a:ext cx="7886700" cy="26992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b="1" dirty="0" smtClean="0">
                <a:latin typeface="+mj-ea"/>
                <a:ea typeface="+mj-ea"/>
              </a:rPr>
              <a:t>Hardware Serial</a:t>
            </a:r>
          </a:p>
          <a:p>
            <a:r>
              <a:rPr lang="en-US" altLang="ko-KR" sz="3600" dirty="0" smtClean="0">
                <a:latin typeface="+mj-ea"/>
                <a:ea typeface="+mj-ea"/>
              </a:rPr>
              <a:t>Software Serial</a:t>
            </a:r>
          </a:p>
          <a:p>
            <a:r>
              <a:rPr lang="en-US" altLang="ko-KR" sz="3600" dirty="0" smtClean="0">
                <a:latin typeface="+mj-ea"/>
                <a:ea typeface="+mj-ea"/>
              </a:rPr>
              <a:t>I2C (Inter-Integrated Circuit: Inter IC)</a:t>
            </a:r>
          </a:p>
          <a:p>
            <a:r>
              <a:rPr lang="en-US" altLang="ko-KR" sz="3600" dirty="0">
                <a:latin typeface="+mj-ea"/>
                <a:ea typeface="+mj-ea"/>
              </a:rPr>
              <a:t>SPI (Serial Peripheral </a:t>
            </a:r>
            <a:r>
              <a:rPr lang="en-US" altLang="ko-KR" sz="3600" dirty="0" smtClean="0">
                <a:latin typeface="+mj-ea"/>
                <a:ea typeface="+mj-ea"/>
              </a:rPr>
              <a:t>Interface)</a:t>
            </a:r>
            <a:endParaRPr lang="en-US" altLang="ko-KR" sz="3600" dirty="0">
              <a:latin typeface="+mj-ea"/>
              <a:ea typeface="+mj-ea"/>
            </a:endParaRPr>
          </a:p>
          <a:p>
            <a:endParaRPr lang="en-US" altLang="ko-KR" sz="3600" dirty="0" smtClean="0">
              <a:latin typeface="+mj-ea"/>
              <a:ea typeface="+mj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53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회로도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60547" y="843646"/>
            <a:ext cx="6523689" cy="593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9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24" y="1348307"/>
            <a:ext cx="4947698" cy="361562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874" y="242284"/>
            <a:ext cx="4026793" cy="518331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4862" y="1699286"/>
            <a:ext cx="2096672" cy="563451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862" y="2577865"/>
            <a:ext cx="2096672" cy="626835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434191" y="1858160"/>
            <a:ext cx="2429436" cy="761325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434191" y="2865376"/>
            <a:ext cx="2429436" cy="739059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5428418" y="3850326"/>
            <a:ext cx="2429436" cy="778745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94451" y="5074024"/>
            <a:ext cx="4050946" cy="73866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+mj-ea"/>
                <a:ea typeface="+mj-ea"/>
              </a:rPr>
              <a:t>세 부분의 내용이 </a:t>
            </a:r>
            <a:r>
              <a:rPr lang="en-US" altLang="ko-KR" sz="1400" b="1" dirty="0" smtClean="0">
                <a:latin typeface="+mj-ea"/>
                <a:ea typeface="+mj-ea"/>
              </a:rPr>
              <a:t>LED</a:t>
            </a:r>
            <a:r>
              <a:rPr lang="ko-KR" altLang="en-US" sz="1400" b="1" dirty="0">
                <a:latin typeface="+mj-ea"/>
                <a:ea typeface="+mj-ea"/>
              </a:rPr>
              <a:t> </a:t>
            </a:r>
            <a:r>
              <a:rPr lang="ko-KR" altLang="en-US" sz="1400" b="1" dirty="0" smtClean="0">
                <a:latin typeface="+mj-ea"/>
                <a:ea typeface="+mj-ea"/>
              </a:rPr>
              <a:t>색을 제외하면 동일</a:t>
            </a:r>
            <a:endParaRPr lang="en-US" altLang="ko-KR" sz="1400" b="1" dirty="0" smtClean="0"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sz="1400" b="1" dirty="0" smtClean="0">
                <a:solidFill>
                  <a:srgbClr val="FF0066"/>
                </a:solidFill>
                <a:latin typeface="+mj-ea"/>
                <a:ea typeface="+mj-ea"/>
                <a:sym typeface="Wingdings" panose="05000000000000000000" pitchFamily="2" charset="2"/>
              </a:rPr>
              <a:t>재사용이 가능한 사용자 함수로 작성</a:t>
            </a:r>
            <a:endParaRPr lang="en-US" altLang="ko-KR" sz="1400" b="1" dirty="0">
              <a:solidFill>
                <a:srgbClr val="FF0066"/>
              </a:solidFill>
              <a:latin typeface="+mj-ea"/>
              <a:ea typeface="+mj-ea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US" altLang="ko-KR" sz="1400" b="1" dirty="0" err="1" smtClean="0">
                <a:solidFill>
                  <a:srgbClr val="FF0066"/>
                </a:solidFill>
                <a:latin typeface="+mj-ea"/>
                <a:ea typeface="+mj-ea"/>
              </a:rPr>
              <a:t>ToggleLED</a:t>
            </a:r>
            <a:r>
              <a:rPr lang="en-US" altLang="ko-KR" sz="1400" b="1" dirty="0" smtClean="0">
                <a:solidFill>
                  <a:srgbClr val="FF0066"/>
                </a:solidFill>
                <a:latin typeface="+mj-ea"/>
                <a:ea typeface="+mj-ea"/>
              </a:rPr>
              <a:t>(</a:t>
            </a:r>
            <a:r>
              <a:rPr lang="en-US" altLang="ko-KR" sz="1400" b="1" dirty="0" err="1" smtClean="0">
                <a:solidFill>
                  <a:srgbClr val="FF0066"/>
                </a:solidFill>
                <a:latin typeface="+mj-ea"/>
                <a:ea typeface="+mj-ea"/>
              </a:rPr>
              <a:t>ledPin</a:t>
            </a:r>
            <a:r>
              <a:rPr lang="en-US" altLang="ko-KR" sz="1400" b="1" dirty="0" smtClean="0">
                <a:solidFill>
                  <a:srgbClr val="FF0066"/>
                </a:solidFill>
                <a:latin typeface="+mj-ea"/>
                <a:ea typeface="+mj-ea"/>
              </a:rPr>
              <a:t>)</a:t>
            </a:r>
            <a:endParaRPr lang="ko-KR" altLang="en-US" sz="1400" b="1" dirty="0">
              <a:solidFill>
                <a:srgbClr val="FF0066"/>
              </a:solidFill>
              <a:latin typeface="+mj-ea"/>
              <a:ea typeface="+mj-ea"/>
            </a:endParaRPr>
          </a:p>
        </p:txBody>
      </p:sp>
      <p:cxnSp>
        <p:nvCxnSpPr>
          <p:cNvPr id="21" name="직선 화살표 연결선 20"/>
          <p:cNvCxnSpPr/>
          <p:nvPr/>
        </p:nvCxnSpPr>
        <p:spPr>
          <a:xfrm flipV="1">
            <a:off x="4246058" y="2214173"/>
            <a:ext cx="1188133" cy="2879142"/>
          </a:xfrm>
          <a:prstGeom prst="straightConnector1">
            <a:avLst/>
          </a:prstGeom>
          <a:ln w="381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flipV="1">
            <a:off x="4246058" y="3182140"/>
            <a:ext cx="1199680" cy="1911175"/>
          </a:xfrm>
          <a:prstGeom prst="straightConnector1">
            <a:avLst/>
          </a:prstGeom>
          <a:ln w="381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 flipV="1">
            <a:off x="4245245" y="4137727"/>
            <a:ext cx="1200493" cy="944381"/>
          </a:xfrm>
          <a:prstGeom prst="straightConnector1">
            <a:avLst/>
          </a:prstGeom>
          <a:ln w="3810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그림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2873" y="5425597"/>
            <a:ext cx="4084839" cy="1427963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0178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6" grpId="0" animBg="1"/>
      <p:bldP spid="17" grpId="0" animBg="1"/>
      <p:bldP spid="1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769860"/>
            <a:ext cx="78867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toggleLED</a:t>
            </a:r>
            <a:r>
              <a:rPr lang="en-US" altLang="ko-KR" dirty="0" smtClean="0">
                <a:latin typeface="+mj-ea"/>
              </a:rPr>
              <a:t>(</a:t>
            </a:r>
            <a:r>
              <a:rPr lang="en-US" altLang="ko-KR" i="1" dirty="0" err="1" smtClean="0">
                <a:latin typeface="+mj-ea"/>
              </a:rPr>
              <a:t>ledPin</a:t>
            </a:r>
            <a:r>
              <a:rPr lang="en-US" altLang="ko-KR" dirty="0" smtClean="0">
                <a:latin typeface="+mj-ea"/>
              </a:rPr>
              <a:t>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306362" y="1653238"/>
            <a:ext cx="8507854" cy="15321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smtClean="0">
                <a:latin typeface="+mn-ea"/>
              </a:rPr>
              <a:t>지정한 핀</a:t>
            </a:r>
            <a:r>
              <a:rPr lang="en-US" altLang="ko-KR" sz="2400" dirty="0" smtClean="0">
                <a:latin typeface="+mn-ea"/>
              </a:rPr>
              <a:t>(</a:t>
            </a:r>
            <a:r>
              <a:rPr lang="en-US" altLang="ko-KR" sz="2400" dirty="0" err="1" smtClean="0">
                <a:latin typeface="+mn-ea"/>
              </a:rPr>
              <a:t>ledPin</a:t>
            </a:r>
            <a:r>
              <a:rPr lang="en-US" altLang="ko-KR" sz="2400" dirty="0" smtClean="0">
                <a:latin typeface="+mn-ea"/>
              </a:rPr>
              <a:t>)</a:t>
            </a:r>
            <a:r>
              <a:rPr lang="ko-KR" altLang="en-US" sz="2400" dirty="0" smtClean="0">
                <a:latin typeface="+mn-ea"/>
              </a:rPr>
              <a:t>에</a:t>
            </a:r>
            <a:r>
              <a:rPr lang="en-US" altLang="ko-KR" sz="2400" dirty="0" smtClean="0">
                <a:latin typeface="+mn-ea"/>
              </a:rPr>
              <a:t> </a:t>
            </a:r>
            <a:r>
              <a:rPr lang="ko-KR" altLang="en-US" sz="2400" dirty="0" smtClean="0">
                <a:latin typeface="+mn-ea"/>
              </a:rPr>
              <a:t>연결된 </a:t>
            </a:r>
            <a:r>
              <a:rPr lang="en-US" altLang="ko-KR" sz="2400" dirty="0" smtClean="0">
                <a:latin typeface="+mn-ea"/>
              </a:rPr>
              <a:t>LED</a:t>
            </a:r>
            <a:r>
              <a:rPr lang="ko-KR" altLang="en-US" sz="2400" dirty="0" smtClean="0">
                <a:latin typeface="+mn-ea"/>
              </a:rPr>
              <a:t>의 상태를 반전시킴</a:t>
            </a:r>
            <a:endParaRPr lang="en-US" altLang="ko-KR" sz="2400" dirty="0" smtClean="0">
              <a:latin typeface="+mn-ea"/>
            </a:endParaRPr>
          </a:p>
          <a:p>
            <a:r>
              <a:rPr lang="ko-KR" altLang="en-US" sz="2400" dirty="0" smtClean="0">
                <a:latin typeface="+mn-ea"/>
              </a:rPr>
              <a:t>사용 예</a:t>
            </a:r>
            <a:r>
              <a:rPr lang="en-US" altLang="ko-KR" sz="2400" dirty="0" smtClean="0">
                <a:latin typeface="+mn-ea"/>
              </a:rPr>
              <a:t>)</a:t>
            </a:r>
          </a:p>
          <a:p>
            <a:pPr lvl="1"/>
            <a:r>
              <a:rPr lang="en-US" altLang="ko-KR" sz="2000" dirty="0" err="1" smtClean="0">
                <a:latin typeface="+mn-ea"/>
              </a:rPr>
              <a:t>toggleLED</a:t>
            </a:r>
            <a:r>
              <a:rPr lang="en-US" altLang="ko-KR" sz="2000" dirty="0" smtClean="0">
                <a:latin typeface="+mn-ea"/>
              </a:rPr>
              <a:t>(4); </a:t>
            </a:r>
            <a:r>
              <a:rPr lang="en-US" altLang="ko-KR" sz="2000" dirty="0" smtClean="0">
                <a:solidFill>
                  <a:schemeClr val="accent1">
                    <a:lumMod val="75000"/>
                  </a:schemeClr>
                </a:solidFill>
                <a:latin typeface="+mn-ea"/>
              </a:rPr>
              <a:t>//4</a:t>
            </a:r>
            <a:r>
              <a:rPr lang="ko-KR" altLang="en-US" sz="2000" dirty="0" smtClean="0">
                <a:solidFill>
                  <a:schemeClr val="accent1">
                    <a:lumMod val="75000"/>
                  </a:schemeClr>
                </a:solidFill>
                <a:latin typeface="+mn-ea"/>
              </a:rPr>
              <a:t>번 핀 연결 </a:t>
            </a:r>
            <a:r>
              <a:rPr lang="en-US" altLang="ko-KR" sz="2000" dirty="0" smtClean="0">
                <a:solidFill>
                  <a:schemeClr val="accent1">
                    <a:lumMod val="75000"/>
                  </a:schemeClr>
                </a:solidFill>
                <a:latin typeface="+mn-ea"/>
              </a:rPr>
              <a:t>LED</a:t>
            </a:r>
            <a:r>
              <a:rPr lang="ko-KR" altLang="en-US" sz="2000" dirty="0" smtClean="0">
                <a:solidFill>
                  <a:schemeClr val="accent1">
                    <a:lumMod val="75000"/>
                  </a:schemeClr>
                </a:solidFill>
                <a:latin typeface="+mn-ea"/>
              </a:rPr>
              <a:t>의 점멸 상태를 반대로 설정</a:t>
            </a:r>
            <a:endParaRPr lang="en-US" altLang="ko-KR" sz="2000" dirty="0" smtClean="0">
              <a:solidFill>
                <a:schemeClr val="accent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2325" y="3222668"/>
            <a:ext cx="7973025" cy="25853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ko-KR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toggleLED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ldePin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if(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ledPin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== HIGH)	//</a:t>
            </a:r>
            <a:r>
              <a:rPr lang="ko-KR" alt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켜져 있으면</a:t>
            </a:r>
            <a:endParaRPr lang="en-US" altLang="ko-KR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ledPin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LOW);   	//   LED</a:t>
            </a:r>
            <a:r>
              <a:rPr lang="ko-KR" alt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를 끔</a:t>
            </a:r>
            <a:endParaRPr lang="en-US" altLang="ko-KR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else				     	//</a:t>
            </a:r>
            <a:r>
              <a:rPr lang="ko-KR" alt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꺼져 있으면</a:t>
            </a:r>
            <a:endParaRPr lang="en-US" altLang="ko-KR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ledPin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HIGH);	//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ko-KR" alt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LED</a:t>
            </a:r>
            <a:r>
              <a:rPr lang="ko-KR" alt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를 켬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34912" y="143505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별도 작성 함수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66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5"/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7" y="1556381"/>
            <a:ext cx="5362575" cy="37719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950" y="1556381"/>
            <a:ext cx="4210050" cy="485775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69407" y="1971206"/>
            <a:ext cx="2096672" cy="676033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91504" y="3017692"/>
            <a:ext cx="2096672" cy="676033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933950" y="5073843"/>
            <a:ext cx="2628588" cy="1340288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933950" y="1556381"/>
            <a:ext cx="4157584" cy="3517462"/>
          </a:xfrm>
          <a:prstGeom prst="rect">
            <a:avLst/>
          </a:prstGeom>
          <a:solidFill>
            <a:srgbClr val="FF9966">
              <a:alpha val="9804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/>
          <p:cNvCxnSpPr/>
          <p:nvPr/>
        </p:nvCxnSpPr>
        <p:spPr>
          <a:xfrm>
            <a:off x="5303707" y="1971206"/>
            <a:ext cx="1169233" cy="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448612" y="2378436"/>
            <a:ext cx="1596765" cy="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975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47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3: PC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에서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3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개 점멸 제어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LED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점멸 제어 연습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(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순서대로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15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dirty="0" smtClean="0"/>
              <a:t>Red, Green, Blue </a:t>
            </a:r>
            <a:r>
              <a:rPr lang="ko-KR" altLang="en-US" dirty="0" smtClean="0"/>
              <a:t>순서대로 켜기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en-US" altLang="ko-KR" dirty="0" smtClean="0"/>
              <a:t>“</a:t>
            </a:r>
            <a:r>
              <a:rPr lang="en-US" altLang="ko-KR" b="1" dirty="0" smtClean="0">
                <a:solidFill>
                  <a:srgbClr val="FF0000"/>
                </a:solidFill>
              </a:rPr>
              <a:t>R</a:t>
            </a:r>
            <a:r>
              <a:rPr lang="en-US" altLang="ko-KR" b="1" dirty="0" smtClean="0"/>
              <a:t> </a:t>
            </a:r>
            <a:r>
              <a:rPr lang="en-US" altLang="ko-KR" b="1" dirty="0" smtClean="0">
                <a:solidFill>
                  <a:srgbClr val="00B050"/>
                </a:solidFill>
              </a:rPr>
              <a:t>G</a:t>
            </a:r>
            <a:r>
              <a:rPr lang="en-US" altLang="ko-KR" b="1" dirty="0" smtClean="0"/>
              <a:t> </a:t>
            </a:r>
            <a:r>
              <a:rPr lang="en-US" altLang="ko-KR" b="1" dirty="0" smtClean="0">
                <a:solidFill>
                  <a:srgbClr val="0070C0"/>
                </a:solidFill>
              </a:rPr>
              <a:t>B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송신   </a:t>
            </a:r>
            <a:r>
              <a:rPr lang="en-US" altLang="ko-KR" dirty="0" smtClean="0">
                <a:solidFill>
                  <a:schemeClr val="accent6">
                    <a:lumMod val="75000"/>
                  </a:schemeClr>
                </a:solidFill>
              </a:rPr>
              <a:t>// R</a:t>
            </a:r>
            <a:r>
              <a:rPr lang="ko-KR" altLang="en-US" dirty="0" smtClean="0">
                <a:solidFill>
                  <a:schemeClr val="accent6">
                    <a:lumMod val="75000"/>
                  </a:schemeClr>
                </a:solidFill>
              </a:rPr>
              <a:t>과 </a:t>
            </a:r>
            <a:r>
              <a:rPr lang="en-US" altLang="ko-KR" dirty="0" smtClean="0">
                <a:solidFill>
                  <a:schemeClr val="accent6">
                    <a:lumMod val="75000"/>
                  </a:schemeClr>
                </a:solidFill>
              </a:rPr>
              <a:t>G, G</a:t>
            </a:r>
            <a:r>
              <a:rPr lang="ko-KR" altLang="en-US" dirty="0" smtClean="0">
                <a:solidFill>
                  <a:schemeClr val="accent6">
                    <a:lumMod val="75000"/>
                  </a:schemeClr>
                </a:solidFill>
              </a:rPr>
              <a:t>와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altLang="ko-KR" dirty="0" smtClean="0">
                <a:solidFill>
                  <a:schemeClr val="accent6">
                    <a:lumMod val="75000"/>
                  </a:schemeClr>
                </a:solidFill>
              </a:rPr>
              <a:t>B </a:t>
            </a:r>
            <a:r>
              <a:rPr lang="ko-KR" altLang="en-US" dirty="0" smtClean="0">
                <a:solidFill>
                  <a:schemeClr val="accent6">
                    <a:lumMod val="75000"/>
                  </a:schemeClr>
                </a:solidFill>
              </a:rPr>
              <a:t>사이에 빈칸</a:t>
            </a:r>
            <a:endParaRPr lang="en-US" altLang="ko-KR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dirty="0" smtClean="0"/>
              <a:t>Red, Green, Blue </a:t>
            </a:r>
            <a:r>
              <a:rPr lang="ko-KR" altLang="en-US" dirty="0" smtClean="0"/>
              <a:t>순서대로 끄기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en-US" altLang="ko-KR" dirty="0"/>
              <a:t>“</a:t>
            </a:r>
            <a:r>
              <a:rPr lang="en-US" altLang="ko-KR" b="1" dirty="0">
                <a:solidFill>
                  <a:srgbClr val="FF0000"/>
                </a:solidFill>
              </a:rPr>
              <a:t>R</a:t>
            </a:r>
            <a:r>
              <a:rPr lang="en-US" altLang="ko-KR" b="1" dirty="0"/>
              <a:t> </a:t>
            </a:r>
            <a:r>
              <a:rPr lang="en-US" altLang="ko-KR" b="1" dirty="0">
                <a:solidFill>
                  <a:srgbClr val="00B050"/>
                </a:solidFill>
              </a:rPr>
              <a:t>G</a:t>
            </a:r>
            <a:r>
              <a:rPr lang="en-US" altLang="ko-KR" b="1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B</a:t>
            </a:r>
            <a:r>
              <a:rPr lang="en-US" altLang="ko-KR" dirty="0"/>
              <a:t>” </a:t>
            </a:r>
            <a:r>
              <a:rPr lang="ko-KR" altLang="en-US" dirty="0"/>
              <a:t>송신  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// R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과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G, G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와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 B 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사이에 </a:t>
            </a:r>
            <a:r>
              <a:rPr lang="ko-KR" altLang="en-US" dirty="0" smtClean="0">
                <a:solidFill>
                  <a:schemeClr val="accent6">
                    <a:lumMod val="75000"/>
                  </a:schemeClr>
                </a:solidFill>
              </a:rPr>
              <a:t>빈칸</a:t>
            </a:r>
            <a:endParaRPr lang="en-US" altLang="ko-KR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dirty="0"/>
              <a:t>Red, Green, Blue </a:t>
            </a:r>
            <a:r>
              <a:rPr lang="ko-KR" altLang="en-US" dirty="0" smtClean="0"/>
              <a:t>동시에 켜기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“</a:t>
            </a:r>
            <a:r>
              <a:rPr lang="en-US" altLang="ko-KR" b="1" dirty="0" smtClean="0">
                <a:solidFill>
                  <a:srgbClr val="FF0000"/>
                </a:solidFill>
              </a:rPr>
              <a:t>R</a:t>
            </a:r>
            <a:r>
              <a:rPr lang="en-US" altLang="ko-KR" b="1" dirty="0" smtClean="0">
                <a:solidFill>
                  <a:srgbClr val="00B050"/>
                </a:solidFill>
              </a:rPr>
              <a:t>G</a:t>
            </a:r>
            <a:r>
              <a:rPr lang="en-US" altLang="ko-KR" b="1" dirty="0" smtClean="0">
                <a:solidFill>
                  <a:srgbClr val="0070C0"/>
                </a:solidFill>
              </a:rPr>
              <a:t>B</a:t>
            </a:r>
            <a:r>
              <a:rPr lang="en-US" altLang="ko-KR" dirty="0"/>
              <a:t>” </a:t>
            </a:r>
            <a:r>
              <a:rPr lang="ko-KR" altLang="en-US" dirty="0"/>
              <a:t>송신  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// </a:t>
            </a:r>
            <a:r>
              <a:rPr lang="ko-KR" altLang="en-US" dirty="0" smtClean="0">
                <a:solidFill>
                  <a:schemeClr val="accent6">
                    <a:lumMod val="75000"/>
                  </a:schemeClr>
                </a:solidFill>
              </a:rPr>
              <a:t>빈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accent6">
                    <a:lumMod val="75000"/>
                  </a:schemeClr>
                </a:solidFill>
              </a:rPr>
              <a:t>칸 없음</a:t>
            </a:r>
            <a:endParaRPr lang="en-US" altLang="ko-KR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dirty="0"/>
              <a:t>Red, Green, Blue </a:t>
            </a:r>
            <a:r>
              <a:rPr lang="ko-KR" altLang="en-US" dirty="0" smtClean="0"/>
              <a:t>동시에 </a:t>
            </a:r>
            <a:r>
              <a:rPr lang="ko-KR" altLang="en-US" dirty="0"/>
              <a:t>끄기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“</a:t>
            </a:r>
            <a:r>
              <a:rPr lang="en-US" altLang="ko-KR" b="1" dirty="0" smtClean="0">
                <a:solidFill>
                  <a:srgbClr val="FF0000"/>
                </a:solidFill>
              </a:rPr>
              <a:t>R</a:t>
            </a:r>
            <a:r>
              <a:rPr lang="en-US" altLang="ko-KR" b="1" dirty="0" smtClean="0">
                <a:solidFill>
                  <a:srgbClr val="00B050"/>
                </a:solidFill>
              </a:rPr>
              <a:t>G</a:t>
            </a:r>
            <a:r>
              <a:rPr lang="en-US" altLang="ko-KR" b="1" dirty="0" smtClean="0">
                <a:solidFill>
                  <a:srgbClr val="0070C0"/>
                </a:solidFill>
              </a:rPr>
              <a:t>B</a:t>
            </a:r>
            <a:r>
              <a:rPr lang="en-US" altLang="ko-KR" dirty="0"/>
              <a:t>” </a:t>
            </a:r>
            <a:r>
              <a:rPr lang="ko-KR" altLang="en-US" dirty="0"/>
              <a:t>송신  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// </a:t>
            </a:r>
            <a:r>
              <a:rPr lang="ko-KR" altLang="en-US" dirty="0" smtClean="0">
                <a:solidFill>
                  <a:schemeClr val="accent6">
                    <a:lumMod val="75000"/>
                  </a:schemeClr>
                </a:solidFill>
              </a:rPr>
              <a:t>빈 칸 없음</a:t>
            </a:r>
            <a:endParaRPr lang="en-US" altLang="ko-KR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ko-KR" altLang="en-US" dirty="0" smtClean="0"/>
              <a:t>응용</a:t>
            </a:r>
            <a:r>
              <a:rPr lang="en-US" altLang="ko-KR" dirty="0" smtClean="0"/>
              <a:t>1: </a:t>
            </a:r>
            <a:r>
              <a:rPr lang="ko-KR" altLang="en-US" dirty="0" smtClean="0"/>
              <a:t>다양한 점멸 시나리오를 구성해보기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응용</a:t>
            </a:r>
            <a:r>
              <a:rPr lang="en-US" altLang="ko-KR" dirty="0" smtClean="0"/>
              <a:t>2: </a:t>
            </a:r>
            <a:r>
              <a:rPr lang="ko-KR" altLang="en-US" dirty="0" smtClean="0"/>
              <a:t>추가 제어 기능 구현해 보기</a:t>
            </a:r>
            <a:r>
              <a:rPr lang="en-US" altLang="ko-KR" dirty="0" smtClean="0"/>
              <a:t> 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endParaRPr lang="en-US" altLang="ko-KR" dirty="0" smtClean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10159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 bldLvl="3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35</a:t>
            </a:fld>
            <a:endParaRPr lang="ko-KR" altLang="en-US"/>
          </a:p>
        </p:txBody>
      </p:sp>
      <p:pic>
        <p:nvPicPr>
          <p:cNvPr id="4" name="04_control3LE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594161" y="770964"/>
            <a:ext cx="3848100" cy="6858000"/>
          </a:xfrm>
          <a:prstGeom prst="rect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210" y="742013"/>
            <a:ext cx="6858001" cy="963038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4324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Software Serial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13902" y="1265435"/>
            <a:ext cx="8515351" cy="535011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2400" dirty="0" smtClean="0">
                <a:latin typeface="+mn-ea"/>
              </a:rPr>
              <a:t>0, 1</a:t>
            </a:r>
            <a:r>
              <a:rPr lang="ko-KR" altLang="en-US" sz="2400" dirty="0" smtClean="0">
                <a:latin typeface="+mn-ea"/>
              </a:rPr>
              <a:t>번 외에 다른 디지털 핀으로 </a:t>
            </a:r>
            <a:r>
              <a:rPr lang="en-US" altLang="ko-KR" sz="2400" dirty="0" smtClean="0">
                <a:latin typeface="+mn-ea"/>
              </a:rPr>
              <a:t>Serial </a:t>
            </a:r>
            <a:r>
              <a:rPr lang="ko-KR" altLang="en-US" sz="2400" dirty="0" smtClean="0">
                <a:latin typeface="+mn-ea"/>
              </a:rPr>
              <a:t>통신을 원할 때 사용 </a:t>
            </a:r>
            <a:endParaRPr lang="en-US" altLang="ko-KR" sz="24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2400" dirty="0" err="1" smtClean="0">
                <a:latin typeface="+mn-ea"/>
              </a:rPr>
              <a:t>SoftwareSerial</a:t>
            </a:r>
            <a:r>
              <a:rPr lang="en-US" altLang="ko-KR" sz="2400" dirty="0" smtClean="0">
                <a:latin typeface="+mn-ea"/>
              </a:rPr>
              <a:t> </a:t>
            </a:r>
            <a:r>
              <a:rPr lang="ko-KR" altLang="en-US" sz="2400" dirty="0" smtClean="0">
                <a:latin typeface="+mn-ea"/>
              </a:rPr>
              <a:t>라이브러리 사용</a:t>
            </a:r>
            <a:endParaRPr lang="en-US" altLang="ko-KR" sz="2400" dirty="0" smtClean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&lt;</a:t>
            </a:r>
            <a:r>
              <a:rPr lang="en-US" altLang="ko-KR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SoftwareSerial.h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lnSpc>
                <a:spcPct val="130000"/>
              </a:lnSpc>
            </a:pPr>
            <a:r>
              <a:rPr lang="en-US" altLang="ko-KR" sz="2400" dirty="0" err="1" smtClean="0">
                <a:latin typeface="+mn-ea"/>
              </a:rPr>
              <a:t>SoftwareSerial</a:t>
            </a:r>
            <a:r>
              <a:rPr lang="en-US" altLang="ko-KR" sz="2400" dirty="0" smtClean="0">
                <a:latin typeface="+mn-ea"/>
              </a:rPr>
              <a:t> </a:t>
            </a:r>
            <a:r>
              <a:rPr lang="ko-KR" altLang="en-US" sz="2400" dirty="0" smtClean="0">
                <a:latin typeface="+mn-ea"/>
              </a:rPr>
              <a:t>객체를 생성하여 사용</a:t>
            </a:r>
            <a:endParaRPr lang="en-US" altLang="ko-KR" sz="2400" dirty="0" smtClean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ko-KR" altLang="en-US" sz="2000" dirty="0" smtClean="0">
                <a:latin typeface="+mn-ea"/>
              </a:rPr>
              <a:t>소프트웨어 시리얼 통신에 사용할 핀 번호 지정하여 객체 생성</a:t>
            </a:r>
            <a:endParaRPr lang="en-US" altLang="ko-KR" sz="2000" dirty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ko-KR" altLang="en-US" dirty="0" smtClean="0">
                <a:latin typeface="+mn-ea"/>
              </a:rPr>
              <a:t>예</a:t>
            </a:r>
            <a:r>
              <a:rPr lang="en-US" altLang="ko-KR" dirty="0" smtClean="0">
                <a:latin typeface="+mn-ea"/>
              </a:rPr>
              <a:t>:</a:t>
            </a:r>
            <a:br>
              <a:rPr lang="en-US" altLang="ko-KR" dirty="0" smtClean="0">
                <a:latin typeface="+mn-ea"/>
              </a:rPr>
            </a:br>
            <a:r>
              <a:rPr lang="en-US" altLang="ko-KR" sz="18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SoftwareSerial</a:t>
            </a:r>
            <a:r>
              <a:rPr lang="en-US" altLang="ko-K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8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(7, 8); </a:t>
            </a:r>
            <a:r>
              <a:rPr lang="en-US" altLang="ko-KR" sz="1600" i="1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7, 8</a:t>
            </a:r>
            <a:r>
              <a:rPr lang="ko-KR" altLang="en-US" sz="1600" i="1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번 사용하는 객체 생성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이후로는 생성된 </a:t>
            </a:r>
            <a:r>
              <a:rPr lang="en-US" altLang="ko-KR" sz="1600" i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ko-KR" altLang="en-US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객체를 </a:t>
            </a:r>
            <a:r>
              <a:rPr lang="en-US" altLang="ko-KR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Serial</a:t>
            </a:r>
            <a:r>
              <a:rPr lang="ko-KR" altLang="en-US" sz="16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과 같은 방법으로 이용</a:t>
            </a:r>
            <a: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ko-KR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8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.begin</a:t>
            </a:r>
            <a:r>
              <a:rPr lang="en-US" altLang="ko-K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(9600);</a:t>
            </a:r>
            <a:br>
              <a:rPr lang="en-US" altLang="ko-K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8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.available</a:t>
            </a:r>
            <a:r>
              <a:rPr lang="en-US" altLang="ko-K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ko-K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8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.read</a:t>
            </a:r>
            <a:r>
              <a:rPr lang="en-US" altLang="ko-K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ko-K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ko-KR" sz="18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en-US" altLang="ko-K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(…);</a:t>
            </a:r>
          </a:p>
          <a:p>
            <a:pPr marL="0" indent="0">
              <a:lnSpc>
                <a:spcPct val="130000"/>
              </a:lnSpc>
              <a:buNone/>
            </a:pPr>
            <a:endParaRPr lang="en-US" altLang="ko-KR" sz="2400" dirty="0" smtClean="0">
              <a:latin typeface="+mn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23849" y="223004"/>
            <a:ext cx="357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아두이노가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외부와 통신하는 방법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28255" y="4412673"/>
            <a:ext cx="7779327" cy="2202872"/>
          </a:xfrm>
          <a:prstGeom prst="rect">
            <a:avLst/>
          </a:prstGeom>
          <a:solidFill>
            <a:srgbClr val="FAFA9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39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2400" dirty="0" smtClean="0"/>
              <a:t>주제</a:t>
            </a:r>
            <a:r>
              <a:rPr lang="en-US" altLang="ko-KR" sz="2400" dirty="0" smtClean="0"/>
              <a:t>: </a:t>
            </a:r>
            <a:r>
              <a:rPr lang="ko-KR" altLang="en-US" sz="2400" dirty="0" err="1" smtClean="0"/>
              <a:t>아두이노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2</a:t>
            </a:r>
            <a:r>
              <a:rPr lang="ko-KR" altLang="en-US" sz="2400" dirty="0" smtClean="0"/>
              <a:t>개를 이용한 </a:t>
            </a:r>
            <a:r>
              <a:rPr lang="en-US" altLang="ko-KR" sz="2400" dirty="0" smtClean="0"/>
              <a:t>PC</a:t>
            </a:r>
            <a:r>
              <a:rPr lang="ko-KR" altLang="en-US" sz="2400" dirty="0" smtClean="0"/>
              <a:t>간 </a:t>
            </a:r>
            <a:r>
              <a:rPr lang="ko-KR" altLang="en-US" sz="2400" dirty="0" err="1" smtClean="0"/>
              <a:t>채팅하기</a:t>
            </a:r>
            <a:r>
              <a:rPr lang="en-US" altLang="ko-KR" sz="2400" dirty="0"/>
              <a:t/>
            </a:r>
            <a:br>
              <a:rPr lang="en-US" altLang="ko-KR" sz="2400" dirty="0"/>
            </a:br>
            <a:r>
              <a:rPr lang="en-US" altLang="ko-KR" sz="2400" dirty="0" smtClean="0"/>
              <a:t>        Software Serial</a:t>
            </a:r>
            <a:r>
              <a:rPr lang="ko-KR" altLang="en-US" sz="2400" dirty="0" smtClean="0"/>
              <a:t>과 </a:t>
            </a:r>
            <a:r>
              <a:rPr lang="en-US" altLang="ko-KR" sz="2400" dirty="0" smtClean="0"/>
              <a:t>Hardware Serial </a:t>
            </a:r>
            <a:r>
              <a:rPr lang="ko-KR" altLang="en-US" sz="2400" dirty="0" smtClean="0"/>
              <a:t>모두 이용</a:t>
            </a:r>
            <a:endParaRPr lang="en-US" altLang="ko-KR" sz="24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준비물 </a:t>
            </a:r>
            <a:r>
              <a:rPr lang="en-US" altLang="ko-KR" sz="2400" dirty="0" smtClean="0"/>
              <a:t>:</a:t>
            </a:r>
            <a:br>
              <a:rPr lang="en-US" altLang="ko-KR" sz="2400" dirty="0" smtClean="0"/>
            </a:br>
            <a:r>
              <a:rPr lang="en-US" altLang="ko-KR" sz="2400" dirty="0" smtClean="0"/>
              <a:t>		- </a:t>
            </a:r>
            <a:r>
              <a:rPr lang="ko-KR" altLang="en-US" sz="2400" dirty="0" err="1" smtClean="0"/>
              <a:t>아두이노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2</a:t>
            </a:r>
            <a:r>
              <a:rPr lang="ko-KR" altLang="en-US" sz="2400" dirty="0" smtClean="0"/>
              <a:t>개</a:t>
            </a:r>
            <a:br>
              <a:rPr lang="ko-KR" altLang="en-US" sz="2400" dirty="0" smtClean="0"/>
            </a:br>
            <a:r>
              <a:rPr lang="en-US" altLang="ko-KR" sz="2400" dirty="0" smtClean="0"/>
              <a:t>		- PC 2</a:t>
            </a:r>
            <a:r>
              <a:rPr lang="ko-KR" altLang="en-US" sz="2400" dirty="0" smtClean="0"/>
              <a:t>대</a:t>
            </a:r>
            <a:endParaRPr lang="en-US" altLang="ko-KR" sz="2400" dirty="0"/>
          </a:p>
          <a:p>
            <a:pPr>
              <a:lnSpc>
                <a:spcPct val="100000"/>
              </a:lnSpc>
            </a:pPr>
            <a:r>
              <a:rPr lang="ko-KR" altLang="en-US" sz="2400" dirty="0" smtClean="0"/>
              <a:t>회로구성</a:t>
            </a:r>
            <a:r>
              <a:rPr lang="en-US" altLang="ko-KR" sz="2400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altLang="ko-KR" sz="2000" dirty="0" smtClean="0"/>
              <a:t>PC</a:t>
            </a:r>
            <a:r>
              <a:rPr lang="ko-KR" altLang="en-US" sz="2000" dirty="0" smtClean="0"/>
              <a:t>와 </a:t>
            </a:r>
            <a:r>
              <a:rPr lang="ko-KR" altLang="en-US" sz="2000" dirty="0" err="1" smtClean="0"/>
              <a:t>아두이노는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USB </a:t>
            </a:r>
            <a:r>
              <a:rPr lang="ko-KR" altLang="en-US" sz="2000" dirty="0" smtClean="0"/>
              <a:t>케이블로 연결 </a:t>
            </a:r>
            <a:r>
              <a:rPr lang="en-US" altLang="ko-KR" sz="2000" dirty="0" smtClean="0"/>
              <a:t>(Hardware Serial </a:t>
            </a:r>
            <a:r>
              <a:rPr lang="ko-KR" altLang="en-US" sz="2000" dirty="0" smtClean="0"/>
              <a:t>이용</a:t>
            </a:r>
            <a:r>
              <a:rPr lang="en-US" altLang="ko-KR" sz="20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ko-KR" altLang="en-US" sz="2000" dirty="0" smtClean="0"/>
              <a:t>두 개의 </a:t>
            </a:r>
            <a:r>
              <a:rPr lang="ko-KR" altLang="en-US" sz="2000" dirty="0" err="1" smtClean="0"/>
              <a:t>아두이노는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Software Serial </a:t>
            </a:r>
            <a:r>
              <a:rPr lang="ko-KR" altLang="en-US" sz="2000" dirty="0" smtClean="0"/>
              <a:t>설정 디지털 핀 연결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en-US" altLang="ko-KR" sz="2000" dirty="0" err="1" smtClean="0"/>
              <a:t>Tx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Rx</a:t>
            </a:r>
            <a:r>
              <a:rPr lang="ko-KR" altLang="en-US" sz="2000" dirty="0" smtClean="0"/>
              <a:t>를 서로 연결</a:t>
            </a:r>
            <a:r>
              <a:rPr lang="en-US" altLang="ko-KR" sz="2000" dirty="0" smtClean="0"/>
              <a:t>, GND</a:t>
            </a:r>
            <a:r>
              <a:rPr lang="ko-KR" altLang="en-US" sz="2000" dirty="0" smtClean="0"/>
              <a:t>간의 연결</a:t>
            </a:r>
            <a:endParaRPr lang="en-US" altLang="ko-KR" sz="2000" dirty="0" smtClean="0"/>
          </a:p>
          <a:p>
            <a:pPr>
              <a:lnSpc>
                <a:spcPct val="100000"/>
              </a:lnSpc>
            </a:pPr>
            <a:r>
              <a:rPr lang="ko-KR" altLang="en-US" sz="2400" dirty="0" smtClean="0"/>
              <a:t>동작</a:t>
            </a:r>
            <a:endParaRPr lang="en-US" altLang="ko-KR" sz="2400" dirty="0" smtClean="0"/>
          </a:p>
          <a:p>
            <a:pPr lvl="1">
              <a:lnSpc>
                <a:spcPct val="100000"/>
              </a:lnSpc>
            </a:pPr>
            <a:r>
              <a:rPr lang="ko-KR" altLang="en-US" sz="2000" dirty="0" smtClean="0"/>
              <a:t>각 </a:t>
            </a:r>
            <a:r>
              <a:rPr lang="en-US" altLang="ko-KR" sz="2000" dirty="0" smtClean="0"/>
              <a:t>PC</a:t>
            </a:r>
            <a:r>
              <a:rPr lang="ko-KR" altLang="en-US" sz="2000" dirty="0" smtClean="0"/>
              <a:t>의 시리얼 모니터를 이용하여 채팅</a:t>
            </a:r>
            <a:endParaRPr lang="en-US" altLang="ko-KR" sz="2000" dirty="0" smtClean="0"/>
          </a:p>
          <a:p>
            <a:pPr lvl="1">
              <a:lnSpc>
                <a:spcPct val="100000"/>
              </a:lnSpc>
            </a:pPr>
            <a:endParaRPr lang="en-US" altLang="ko-KR" sz="20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/>
          </a:bodyPr>
          <a:lstStyle/>
          <a:p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4: </a:t>
            </a:r>
            <a:r>
              <a:rPr lang="ko-KR" altLang="en-US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아두이노를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이용한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PC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간 채팅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0109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38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928" y="2001373"/>
            <a:ext cx="3463636" cy="2822651"/>
          </a:xfrm>
          <a:prstGeom prst="rect">
            <a:avLst/>
          </a:prstGeom>
        </p:spPr>
      </p:pic>
      <p:grpSp>
        <p:nvGrpSpPr>
          <p:cNvPr id="24" name="그룹 23"/>
          <p:cNvGrpSpPr/>
          <p:nvPr/>
        </p:nvGrpSpPr>
        <p:grpSpPr>
          <a:xfrm>
            <a:off x="612775" y="576696"/>
            <a:ext cx="3123439" cy="1469365"/>
            <a:chOff x="612775" y="576696"/>
            <a:chExt cx="3123439" cy="1469365"/>
          </a:xfrm>
        </p:grpSpPr>
        <p:grpSp>
          <p:nvGrpSpPr>
            <p:cNvPr id="7" name="그룹 6"/>
            <p:cNvGrpSpPr/>
            <p:nvPr/>
          </p:nvGrpSpPr>
          <p:grpSpPr>
            <a:xfrm>
              <a:off x="612775" y="576696"/>
              <a:ext cx="1222952" cy="1222952"/>
              <a:chOff x="612775" y="576696"/>
              <a:chExt cx="1222952" cy="1222952"/>
            </a:xfrm>
          </p:grpSpPr>
          <p:pic>
            <p:nvPicPr>
              <p:cNvPr id="1026" name="Picture 2" descr="https://kr.seaicons.com/wp-content/uploads/2015/11/Computer-Hardware-Monitor-icon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775" y="576696"/>
                <a:ext cx="1222952" cy="12229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883282" y="798059"/>
                <a:ext cx="718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ea"/>
                    <a:ea typeface="+mj-ea"/>
                  </a:rPr>
                  <a:t>PC A</a:t>
                </a:r>
                <a:endPara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endParaRPr>
              </a:p>
            </p:txBody>
          </p:sp>
        </p:grpSp>
        <p:sp>
          <p:nvSpPr>
            <p:cNvPr id="8" name="자유형 7"/>
            <p:cNvSpPr/>
            <p:nvPr/>
          </p:nvSpPr>
          <p:spPr>
            <a:xfrm>
              <a:off x="1808019" y="860248"/>
              <a:ext cx="1928195" cy="1185813"/>
            </a:xfrm>
            <a:custGeom>
              <a:avLst/>
              <a:gdLst>
                <a:gd name="connsiteX0" fmla="*/ 0 w 2089246"/>
                <a:gd name="connsiteY0" fmla="*/ 0 h 1083686"/>
                <a:gd name="connsiteX1" fmla="*/ 1911927 w 2089246"/>
                <a:gd name="connsiteY1" fmla="*/ 990600 h 1083686"/>
                <a:gd name="connsiteX2" fmla="*/ 1891145 w 2089246"/>
                <a:gd name="connsiteY2" fmla="*/ 983673 h 1083686"/>
                <a:gd name="connsiteX0" fmla="*/ 0 w 2255210"/>
                <a:gd name="connsiteY0" fmla="*/ 0 h 996307"/>
                <a:gd name="connsiteX1" fmla="*/ 1911927 w 2255210"/>
                <a:gd name="connsiteY1" fmla="*/ 990600 h 996307"/>
                <a:gd name="connsiteX2" fmla="*/ 2166046 w 2255210"/>
                <a:gd name="connsiteY2" fmla="*/ 409302 h 996307"/>
                <a:gd name="connsiteX0" fmla="*/ 0 w 2194088"/>
                <a:gd name="connsiteY0" fmla="*/ 0 h 421329"/>
                <a:gd name="connsiteX1" fmla="*/ 1346417 w 2194088"/>
                <a:gd name="connsiteY1" fmla="*/ 31139 h 421329"/>
                <a:gd name="connsiteX2" fmla="*/ 2166046 w 2194088"/>
                <a:gd name="connsiteY2" fmla="*/ 409302 h 421329"/>
                <a:gd name="connsiteX0" fmla="*/ 0 w 2027751"/>
                <a:gd name="connsiteY0" fmla="*/ 13122 h 1139084"/>
                <a:gd name="connsiteX1" fmla="*/ 1346417 w 2027751"/>
                <a:gd name="connsiteY1" fmla="*/ 44261 h 1139084"/>
                <a:gd name="connsiteX2" fmla="*/ 1993251 w 2027751"/>
                <a:gd name="connsiteY2" fmla="*/ 1133861 h 1139084"/>
                <a:gd name="connsiteX0" fmla="*/ 0 w 2186235"/>
                <a:gd name="connsiteY0" fmla="*/ 206882 h 1117285"/>
                <a:gd name="connsiteX1" fmla="*/ 1503504 w 2186235"/>
                <a:gd name="connsiteY1" fmla="*/ 22632 h 1117285"/>
                <a:gd name="connsiteX2" fmla="*/ 2150338 w 2186235"/>
                <a:gd name="connsiteY2" fmla="*/ 1112232 h 111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86235" h="1117285">
                  <a:moveTo>
                    <a:pt x="0" y="206882"/>
                  </a:moveTo>
                  <a:cubicBezTo>
                    <a:pt x="637309" y="537082"/>
                    <a:pt x="1145114" y="-128260"/>
                    <a:pt x="1503504" y="22632"/>
                  </a:cubicBezTo>
                  <a:cubicBezTo>
                    <a:pt x="1861894" y="173524"/>
                    <a:pt x="2318324" y="1197668"/>
                    <a:pt x="2150338" y="1112232"/>
                  </a:cubicBezTo>
                </a:path>
              </a:pathLst>
            </a:custGeom>
            <a:noFill/>
            <a:ln w="57150">
              <a:solidFill>
                <a:srgbClr val="FF9966"/>
              </a:solidFill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5068415" y="4793493"/>
            <a:ext cx="3446935" cy="1437269"/>
            <a:chOff x="5068415" y="4793493"/>
            <a:chExt cx="3446935" cy="1437269"/>
          </a:xfrm>
        </p:grpSpPr>
        <p:grpSp>
          <p:nvGrpSpPr>
            <p:cNvPr id="9" name="그룹 8"/>
            <p:cNvGrpSpPr/>
            <p:nvPr/>
          </p:nvGrpSpPr>
          <p:grpSpPr>
            <a:xfrm>
              <a:off x="7292398" y="5007810"/>
              <a:ext cx="1222952" cy="1222952"/>
              <a:chOff x="612775" y="576696"/>
              <a:chExt cx="1222952" cy="1222952"/>
            </a:xfrm>
          </p:grpSpPr>
          <p:pic>
            <p:nvPicPr>
              <p:cNvPr id="10" name="Picture 2" descr="https://kr.seaicons.com/wp-content/uploads/2015/11/Computer-Hardware-Monitor-icon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775" y="576696"/>
                <a:ext cx="1222952" cy="12229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883282" y="798059"/>
                <a:ext cx="718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 smtClean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j-ea"/>
                    <a:ea typeface="+mj-ea"/>
                  </a:rPr>
                  <a:t>PC B</a:t>
                </a:r>
                <a:endPara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endParaRPr>
              </a:p>
            </p:txBody>
          </p:sp>
        </p:grpSp>
        <p:sp>
          <p:nvSpPr>
            <p:cNvPr id="13" name="자유형 12"/>
            <p:cNvSpPr/>
            <p:nvPr/>
          </p:nvSpPr>
          <p:spPr>
            <a:xfrm>
              <a:off x="5068415" y="4793493"/>
              <a:ext cx="2294285" cy="1148787"/>
            </a:xfrm>
            <a:custGeom>
              <a:avLst/>
              <a:gdLst>
                <a:gd name="connsiteX0" fmla="*/ 0 w 2089246"/>
                <a:gd name="connsiteY0" fmla="*/ 0 h 1083686"/>
                <a:gd name="connsiteX1" fmla="*/ 1911927 w 2089246"/>
                <a:gd name="connsiteY1" fmla="*/ 990600 h 1083686"/>
                <a:gd name="connsiteX2" fmla="*/ 1891145 w 2089246"/>
                <a:gd name="connsiteY2" fmla="*/ 983673 h 1083686"/>
                <a:gd name="connsiteX0" fmla="*/ 0 w 2255210"/>
                <a:gd name="connsiteY0" fmla="*/ 0 h 996307"/>
                <a:gd name="connsiteX1" fmla="*/ 1911927 w 2255210"/>
                <a:gd name="connsiteY1" fmla="*/ 990600 h 996307"/>
                <a:gd name="connsiteX2" fmla="*/ 2166046 w 2255210"/>
                <a:gd name="connsiteY2" fmla="*/ 409302 h 996307"/>
                <a:gd name="connsiteX0" fmla="*/ 0 w 2194088"/>
                <a:gd name="connsiteY0" fmla="*/ 0 h 421329"/>
                <a:gd name="connsiteX1" fmla="*/ 1346417 w 2194088"/>
                <a:gd name="connsiteY1" fmla="*/ 31139 h 421329"/>
                <a:gd name="connsiteX2" fmla="*/ 2166046 w 2194088"/>
                <a:gd name="connsiteY2" fmla="*/ 409302 h 421329"/>
                <a:gd name="connsiteX0" fmla="*/ 0 w 2027751"/>
                <a:gd name="connsiteY0" fmla="*/ 13122 h 1139084"/>
                <a:gd name="connsiteX1" fmla="*/ 1346417 w 2027751"/>
                <a:gd name="connsiteY1" fmla="*/ 44261 h 1139084"/>
                <a:gd name="connsiteX2" fmla="*/ 1993251 w 2027751"/>
                <a:gd name="connsiteY2" fmla="*/ 1133861 h 1139084"/>
                <a:gd name="connsiteX0" fmla="*/ 0 w 2186235"/>
                <a:gd name="connsiteY0" fmla="*/ 206882 h 1117285"/>
                <a:gd name="connsiteX1" fmla="*/ 1503504 w 2186235"/>
                <a:gd name="connsiteY1" fmla="*/ 22632 h 1117285"/>
                <a:gd name="connsiteX2" fmla="*/ 2150338 w 2186235"/>
                <a:gd name="connsiteY2" fmla="*/ 1112232 h 1117285"/>
                <a:gd name="connsiteX0" fmla="*/ 0 w 2171413"/>
                <a:gd name="connsiteY0" fmla="*/ 0 h 1059994"/>
                <a:gd name="connsiteX1" fmla="*/ 1079370 w 2171413"/>
                <a:gd name="connsiteY1" fmla="*/ 997127 h 1059994"/>
                <a:gd name="connsiteX2" fmla="*/ 2150338 w 2171413"/>
                <a:gd name="connsiteY2" fmla="*/ 905350 h 1059994"/>
                <a:gd name="connsiteX0" fmla="*/ 0 w 2605638"/>
                <a:gd name="connsiteY0" fmla="*/ 0 h 1082399"/>
                <a:gd name="connsiteX1" fmla="*/ 1079370 w 2605638"/>
                <a:gd name="connsiteY1" fmla="*/ 997127 h 1082399"/>
                <a:gd name="connsiteX2" fmla="*/ 2590180 w 2605638"/>
                <a:gd name="connsiteY2" fmla="*/ 970620 h 1082399"/>
                <a:gd name="connsiteX0" fmla="*/ 0 w 2601317"/>
                <a:gd name="connsiteY0" fmla="*/ 0 h 1082399"/>
                <a:gd name="connsiteX1" fmla="*/ 545277 w 2601317"/>
                <a:gd name="connsiteY1" fmla="*/ 997127 h 1082399"/>
                <a:gd name="connsiteX2" fmla="*/ 2590180 w 2601317"/>
                <a:gd name="connsiteY2" fmla="*/ 970620 h 108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01317" h="1082399">
                  <a:moveTo>
                    <a:pt x="0" y="0"/>
                  </a:moveTo>
                  <a:cubicBezTo>
                    <a:pt x="637309" y="330200"/>
                    <a:pt x="113580" y="835357"/>
                    <a:pt x="545277" y="997127"/>
                  </a:cubicBezTo>
                  <a:cubicBezTo>
                    <a:pt x="976974" y="1158897"/>
                    <a:pt x="2758166" y="1056056"/>
                    <a:pt x="2590180" y="970620"/>
                  </a:cubicBezTo>
                </a:path>
              </a:pathLst>
            </a:custGeom>
            <a:noFill/>
            <a:ln w="57150">
              <a:solidFill>
                <a:srgbClr val="FF9966"/>
              </a:solidFill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193594" y="513785"/>
            <a:ext cx="1932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en-US" altLang="ko-KR" dirty="0"/>
              <a:t>Hardware Serial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365390" y="5287289"/>
            <a:ext cx="1932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Hardware Serial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1154442" y="1199163"/>
            <a:ext cx="6874675" cy="5290056"/>
          </a:xfrm>
          <a:custGeom>
            <a:avLst/>
            <a:gdLst>
              <a:gd name="connsiteX0" fmla="*/ 0 w 2089246"/>
              <a:gd name="connsiteY0" fmla="*/ 0 h 1083686"/>
              <a:gd name="connsiteX1" fmla="*/ 1911927 w 2089246"/>
              <a:gd name="connsiteY1" fmla="*/ 990600 h 1083686"/>
              <a:gd name="connsiteX2" fmla="*/ 1891145 w 2089246"/>
              <a:gd name="connsiteY2" fmla="*/ 983673 h 1083686"/>
              <a:gd name="connsiteX0" fmla="*/ 0 w 2255210"/>
              <a:gd name="connsiteY0" fmla="*/ 0 h 996307"/>
              <a:gd name="connsiteX1" fmla="*/ 1911927 w 2255210"/>
              <a:gd name="connsiteY1" fmla="*/ 990600 h 996307"/>
              <a:gd name="connsiteX2" fmla="*/ 2166046 w 2255210"/>
              <a:gd name="connsiteY2" fmla="*/ 409302 h 996307"/>
              <a:gd name="connsiteX0" fmla="*/ 0 w 2194088"/>
              <a:gd name="connsiteY0" fmla="*/ 0 h 421329"/>
              <a:gd name="connsiteX1" fmla="*/ 1346417 w 2194088"/>
              <a:gd name="connsiteY1" fmla="*/ 31139 h 421329"/>
              <a:gd name="connsiteX2" fmla="*/ 2166046 w 2194088"/>
              <a:gd name="connsiteY2" fmla="*/ 409302 h 421329"/>
              <a:gd name="connsiteX0" fmla="*/ 0 w 2027751"/>
              <a:gd name="connsiteY0" fmla="*/ 13122 h 1139084"/>
              <a:gd name="connsiteX1" fmla="*/ 1346417 w 2027751"/>
              <a:gd name="connsiteY1" fmla="*/ 44261 h 1139084"/>
              <a:gd name="connsiteX2" fmla="*/ 1993251 w 2027751"/>
              <a:gd name="connsiteY2" fmla="*/ 1133861 h 1139084"/>
              <a:gd name="connsiteX0" fmla="*/ 0 w 2186235"/>
              <a:gd name="connsiteY0" fmla="*/ 206882 h 1117285"/>
              <a:gd name="connsiteX1" fmla="*/ 1503504 w 2186235"/>
              <a:gd name="connsiteY1" fmla="*/ 22632 h 1117285"/>
              <a:gd name="connsiteX2" fmla="*/ 2150338 w 2186235"/>
              <a:gd name="connsiteY2" fmla="*/ 1112232 h 1117285"/>
              <a:gd name="connsiteX0" fmla="*/ 0 w 2197319"/>
              <a:gd name="connsiteY0" fmla="*/ 69830 h 1131023"/>
              <a:gd name="connsiteX1" fmla="*/ 1514486 w 2197319"/>
              <a:gd name="connsiteY1" fmla="*/ 36252 h 1131023"/>
              <a:gd name="connsiteX2" fmla="*/ 2161320 w 2197319"/>
              <a:gd name="connsiteY2" fmla="*/ 1125852 h 1131023"/>
              <a:gd name="connsiteX0" fmla="*/ 0 w 2180078"/>
              <a:gd name="connsiteY0" fmla="*/ 0 h 1301063"/>
              <a:gd name="connsiteX1" fmla="*/ 963176 w 2180078"/>
              <a:gd name="connsiteY1" fmla="*/ 1243854 h 1301063"/>
              <a:gd name="connsiteX2" fmla="*/ 2161320 w 2180078"/>
              <a:gd name="connsiteY2" fmla="*/ 1056022 h 1301063"/>
              <a:gd name="connsiteX0" fmla="*/ 0 w 2179775"/>
              <a:gd name="connsiteY0" fmla="*/ 0 h 1250665"/>
              <a:gd name="connsiteX1" fmla="*/ 114981 w 2179775"/>
              <a:gd name="connsiteY1" fmla="*/ 818690 h 1250665"/>
              <a:gd name="connsiteX2" fmla="*/ 963176 w 2179775"/>
              <a:gd name="connsiteY2" fmla="*/ 1243854 h 1250665"/>
              <a:gd name="connsiteX3" fmla="*/ 2161320 w 2179775"/>
              <a:gd name="connsiteY3" fmla="*/ 1056022 h 125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9775" h="1250665">
                <a:moveTo>
                  <a:pt x="0" y="0"/>
                </a:moveTo>
                <a:cubicBezTo>
                  <a:pt x="96771" y="110790"/>
                  <a:pt x="-45548" y="611381"/>
                  <a:pt x="114981" y="818690"/>
                </a:cubicBezTo>
                <a:cubicBezTo>
                  <a:pt x="275510" y="1025999"/>
                  <a:pt x="622119" y="1204299"/>
                  <a:pt x="963176" y="1243854"/>
                </a:cubicBezTo>
                <a:cubicBezTo>
                  <a:pt x="1304233" y="1283409"/>
                  <a:pt x="2329306" y="1141458"/>
                  <a:pt x="2161320" y="1056022"/>
                </a:cubicBezTo>
              </a:path>
            </a:pathLst>
          </a:custGeom>
          <a:noFill/>
          <a:ln w="57150">
            <a:solidFill>
              <a:srgbClr val="144AEB"/>
            </a:solidFill>
            <a:prstDash val="sysDot"/>
            <a:headEnd type="diamond" w="med" len="med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751244" y="4775236"/>
            <a:ext cx="2872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User Chatting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70373" y="3979148"/>
            <a:ext cx="1842812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Software Serial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3906982" y="142154"/>
            <a:ext cx="4775712" cy="3584719"/>
            <a:chOff x="3906982" y="142154"/>
            <a:chExt cx="4775712" cy="3584719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8909" y="142154"/>
              <a:ext cx="2663785" cy="205047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6" name="TextBox 15"/>
            <p:cNvSpPr txBox="1"/>
            <p:nvPr/>
          </p:nvSpPr>
          <p:spPr>
            <a:xfrm>
              <a:off x="5978237" y="1505474"/>
              <a:ext cx="1842812" cy="369332"/>
            </a:xfrm>
            <a:prstGeom prst="rect">
              <a:avLst/>
            </a:prstGeom>
            <a:solidFill>
              <a:srgbClr val="FF0000"/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defRPr>
              </a:lvl1pPr>
            </a:lstStyle>
            <a:p>
              <a:r>
                <a:rPr lang="en-US" altLang="ko-KR" dirty="0">
                  <a:solidFill>
                    <a:schemeClr val="bg1"/>
                  </a:solidFill>
                </a:rPr>
                <a:t>Software Serial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3906982" y="2701636"/>
              <a:ext cx="1080654" cy="1025237"/>
            </a:xfrm>
            <a:prstGeom prst="ellipse">
              <a:avLst/>
            </a:prstGeom>
            <a:noFill/>
            <a:ln w="38100">
              <a:solidFill>
                <a:srgbClr val="FF0066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자유형 19"/>
            <p:cNvSpPr/>
            <p:nvPr/>
          </p:nvSpPr>
          <p:spPr>
            <a:xfrm>
              <a:off x="4682837" y="1586886"/>
              <a:ext cx="1295400" cy="1177095"/>
            </a:xfrm>
            <a:custGeom>
              <a:avLst/>
              <a:gdLst>
                <a:gd name="connsiteX0" fmla="*/ 0 w 1439509"/>
                <a:gd name="connsiteY0" fmla="*/ 1288472 h 1288472"/>
                <a:gd name="connsiteX1" fmla="*/ 1385454 w 1439509"/>
                <a:gd name="connsiteY1" fmla="*/ 685800 h 1288472"/>
                <a:gd name="connsiteX2" fmla="*/ 1025236 w 1439509"/>
                <a:gd name="connsiteY2" fmla="*/ 0 h 1288472"/>
                <a:gd name="connsiteX0" fmla="*/ 0 w 1336081"/>
                <a:gd name="connsiteY0" fmla="*/ 1378527 h 1378527"/>
                <a:gd name="connsiteX1" fmla="*/ 1288473 w 1336081"/>
                <a:gd name="connsiteY1" fmla="*/ 685800 h 1378527"/>
                <a:gd name="connsiteX2" fmla="*/ 928255 w 1336081"/>
                <a:gd name="connsiteY2" fmla="*/ 0 h 1378527"/>
                <a:gd name="connsiteX0" fmla="*/ 0 w 980197"/>
                <a:gd name="connsiteY0" fmla="*/ 1378527 h 1378527"/>
                <a:gd name="connsiteX1" fmla="*/ 207818 w 980197"/>
                <a:gd name="connsiteY1" fmla="*/ 727363 h 1378527"/>
                <a:gd name="connsiteX2" fmla="*/ 928255 w 980197"/>
                <a:gd name="connsiteY2" fmla="*/ 0 h 1378527"/>
                <a:gd name="connsiteX0" fmla="*/ 0 w 1106768"/>
                <a:gd name="connsiteY0" fmla="*/ 997527 h 997527"/>
                <a:gd name="connsiteX1" fmla="*/ 207818 w 1106768"/>
                <a:gd name="connsiteY1" fmla="*/ 346363 h 997527"/>
                <a:gd name="connsiteX2" fmla="*/ 1059873 w 1106768"/>
                <a:gd name="connsiteY2" fmla="*/ 0 h 997527"/>
                <a:gd name="connsiteX0" fmla="*/ 0 w 1059873"/>
                <a:gd name="connsiteY0" fmla="*/ 1007544 h 1007544"/>
                <a:gd name="connsiteX1" fmla="*/ 207818 w 1059873"/>
                <a:gd name="connsiteY1" fmla="*/ 356380 h 1007544"/>
                <a:gd name="connsiteX2" fmla="*/ 1059873 w 1059873"/>
                <a:gd name="connsiteY2" fmla="*/ 10017 h 1007544"/>
                <a:gd name="connsiteX0" fmla="*/ 0 w 1059873"/>
                <a:gd name="connsiteY0" fmla="*/ 1033730 h 1033730"/>
                <a:gd name="connsiteX1" fmla="*/ 228600 w 1059873"/>
                <a:gd name="connsiteY1" fmla="*/ 147039 h 1033730"/>
                <a:gd name="connsiteX2" fmla="*/ 1059873 w 1059873"/>
                <a:gd name="connsiteY2" fmla="*/ 36203 h 1033730"/>
                <a:gd name="connsiteX0" fmla="*/ 0 w 1295400"/>
                <a:gd name="connsiteY0" fmla="*/ 1165387 h 1165387"/>
                <a:gd name="connsiteX1" fmla="*/ 228600 w 1295400"/>
                <a:gd name="connsiteY1" fmla="*/ 278696 h 1165387"/>
                <a:gd name="connsiteX2" fmla="*/ 1295400 w 1295400"/>
                <a:gd name="connsiteY2" fmla="*/ 15460 h 1165387"/>
                <a:gd name="connsiteX0" fmla="*/ 0 w 1295400"/>
                <a:gd name="connsiteY0" fmla="*/ 1166509 h 1166509"/>
                <a:gd name="connsiteX1" fmla="*/ 242454 w 1295400"/>
                <a:gd name="connsiteY1" fmla="*/ 265964 h 1166509"/>
                <a:gd name="connsiteX2" fmla="*/ 1295400 w 1295400"/>
                <a:gd name="connsiteY2" fmla="*/ 16582 h 1166509"/>
                <a:gd name="connsiteX0" fmla="*/ 0 w 1295400"/>
                <a:gd name="connsiteY0" fmla="*/ 1177095 h 1177095"/>
                <a:gd name="connsiteX1" fmla="*/ 242454 w 1295400"/>
                <a:gd name="connsiteY1" fmla="*/ 276550 h 1177095"/>
                <a:gd name="connsiteX2" fmla="*/ 1295400 w 1295400"/>
                <a:gd name="connsiteY2" fmla="*/ 27168 h 117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5400" h="1177095">
                  <a:moveTo>
                    <a:pt x="0" y="1177095"/>
                  </a:moveTo>
                  <a:cubicBezTo>
                    <a:pt x="607290" y="983131"/>
                    <a:pt x="88899" y="558259"/>
                    <a:pt x="242454" y="276550"/>
                  </a:cubicBezTo>
                  <a:cubicBezTo>
                    <a:pt x="396009" y="-5159"/>
                    <a:pt x="549564" y="-35178"/>
                    <a:pt x="1295400" y="27168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prstDash val="sys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53324" y="99007"/>
            <a:ext cx="3871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4: </a:t>
            </a:r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아두이노를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이용한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PC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간 채팅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>
            <a:off x="6553135" y="3231219"/>
            <a:ext cx="2738005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 구성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7364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7" grpId="0" animBg="1"/>
      <p:bldP spid="18" grpId="0"/>
      <p:bldP spid="1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39</a:t>
            </a:fld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Sketch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3324" y="99007"/>
            <a:ext cx="3871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4: </a:t>
            </a:r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아두이노를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이용한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PC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간 채팅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8361" y="1410907"/>
            <a:ext cx="8636312" cy="46063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#include &lt;</a:t>
            </a:r>
            <a:r>
              <a:rPr lang="en-US" altLang="ko-KR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SoftwareSerial.h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lnSpc>
                <a:spcPts val="2200"/>
              </a:lnSpc>
            </a:pP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SoftwareSerial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b="1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(7, 8);  </a:t>
            </a:r>
            <a:r>
              <a:rPr lang="en-US" altLang="ko-KR" sz="1400" i="1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//7,8</a:t>
            </a:r>
            <a:r>
              <a:rPr lang="ko-KR" altLang="en-US" sz="1400" i="1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번 핀을 사용하는 </a:t>
            </a:r>
            <a:r>
              <a:rPr lang="en-US" altLang="ko-KR" sz="1400" i="1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 </a:t>
            </a:r>
            <a:r>
              <a:rPr lang="ko-KR" altLang="en-US" sz="1400" i="1" dirty="0" smtClean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시리얼 통신 객체 생성</a:t>
            </a:r>
            <a:endParaRPr lang="en-US" altLang="ko-KR" sz="1400" i="1" dirty="0" smtClean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setup() {</a:t>
            </a: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Serial.begin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(9600);		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PC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와 통신은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HW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시리얼 사용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ko-KR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.begin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(9600);	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ko-KR" altLang="en-US" sz="1400" i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간의 통신은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 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시리얼 사용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ts val="2200"/>
              </a:lnSpc>
            </a:pP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loop() {</a:t>
            </a:r>
          </a:p>
          <a:p>
            <a:pPr>
              <a:lnSpc>
                <a:spcPts val="2200"/>
              </a:lnSpc>
            </a:pP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if (</a:t>
            </a:r>
            <a:r>
              <a:rPr lang="en-US" altLang="ko-KR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.available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&gt; 0)      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sz="1400" i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아두이노에서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수신된 데이터는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Serial.write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swSerial.read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//PC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로 전송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endParaRPr lang="en-US" altLang="ko-KR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if (</a:t>
            </a:r>
            <a:r>
              <a:rPr lang="en-US" altLang="ko-KR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Serial.available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&gt; 0)        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//PC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에서 수신된 데이터는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swSerial</a:t>
            </a:r>
            <a:r>
              <a:rPr lang="en-US" altLang="ko-KR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.write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Serial.read</a:t>
            </a: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());  </a:t>
            </a:r>
            <a:r>
              <a:rPr lang="en-US" altLang="ko-KR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ko-KR" altLang="en-US" sz="1400" i="1" dirty="0" err="1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아두이노로</a:t>
            </a:r>
            <a:r>
              <a:rPr lang="ko-KR" altLang="en-US" sz="1400" i="1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전송</a:t>
            </a:r>
            <a:endParaRPr lang="en-US" altLang="ko-KR" sz="1400" i="1" dirty="0">
              <a:solidFill>
                <a:schemeClr val="accent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2200"/>
              </a:lnSpc>
            </a:pPr>
            <a:r>
              <a:rPr lang="en-US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840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2050" name="Picture 2" descr="https://t1.daumcdn.net/cfile/tistory/99DA95375A45F0B50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90" y="980622"/>
            <a:ext cx="7876380" cy="2917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323849" y="307523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직렬 통신 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vs.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병렬 통신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76201"/>
              </p:ext>
            </p:extLst>
          </p:nvPr>
        </p:nvGraphicFramePr>
        <p:xfrm>
          <a:off x="1546486" y="4131311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직렬통신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병렬통신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통신거리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원거리 통신 유리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단거리 전송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데이터 </a:t>
                      </a:r>
                      <a:r>
                        <a:rPr lang="ko-KR" altLang="en-US" dirty="0" err="1" smtClean="0"/>
                        <a:t>전송량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적다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많다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구현 기술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단순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복잡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구현 비용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저렴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고가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대표적 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PC</a:t>
                      </a:r>
                      <a:r>
                        <a:rPr lang="ko-KR" altLang="en-US" dirty="0" smtClean="0"/>
                        <a:t>의 </a:t>
                      </a:r>
                      <a:r>
                        <a:rPr lang="en-US" altLang="ko-KR" dirty="0" smtClean="0"/>
                        <a:t>RS-232C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HDD IDE </a:t>
                      </a:r>
                      <a:r>
                        <a:rPr lang="ko-KR" altLang="en-US" dirty="0" smtClean="0"/>
                        <a:t>케이블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177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Hardware Serial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20830" y="1387870"/>
            <a:ext cx="8515351" cy="52068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2400" dirty="0" smtClean="0">
                <a:latin typeface="+mn-ea"/>
              </a:rPr>
              <a:t>UART(Universal </a:t>
            </a:r>
            <a:r>
              <a:rPr lang="en-US" altLang="ko-KR" sz="2400" dirty="0">
                <a:latin typeface="+mn-ea"/>
              </a:rPr>
              <a:t>asynchronous </a:t>
            </a:r>
            <a:r>
              <a:rPr lang="en-US" altLang="ko-KR" sz="2400" dirty="0" smtClean="0">
                <a:latin typeface="+mn-ea"/>
              </a:rPr>
              <a:t>receiver/transmitter)</a:t>
            </a:r>
            <a:br>
              <a:rPr lang="en-US" altLang="ko-KR" sz="2400" dirty="0" smtClean="0">
                <a:latin typeface="+mn-ea"/>
              </a:rPr>
            </a:br>
            <a:r>
              <a:rPr lang="en-US" altLang="ko-KR" sz="2400" dirty="0" smtClean="0">
                <a:latin typeface="+mn-ea"/>
              </a:rPr>
              <a:t>       (</a:t>
            </a:r>
            <a:r>
              <a:rPr lang="ko-KR" altLang="en-US" sz="2400" dirty="0" smtClean="0">
                <a:latin typeface="+mn-ea"/>
              </a:rPr>
              <a:t>범용 </a:t>
            </a:r>
            <a:r>
              <a:rPr lang="ko-KR" altLang="en-US" sz="2400" dirty="0" err="1" smtClean="0">
                <a:latin typeface="+mn-ea"/>
              </a:rPr>
              <a:t>비동기화</a:t>
            </a:r>
            <a:r>
              <a:rPr lang="ko-KR" altLang="en-US" sz="2400" dirty="0" smtClean="0">
                <a:latin typeface="+mn-ea"/>
              </a:rPr>
              <a:t> 송수신기</a:t>
            </a:r>
            <a:r>
              <a:rPr lang="en-US" altLang="ko-KR" sz="2400" dirty="0" smtClean="0">
                <a:latin typeface="+mn-ea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ko-KR" altLang="en-US" sz="2400" dirty="0" err="1" smtClean="0">
                <a:latin typeface="+mn-ea"/>
              </a:rPr>
              <a:t>아두이노</a:t>
            </a:r>
            <a:r>
              <a:rPr lang="ko-KR" altLang="en-US" sz="2400" dirty="0" smtClean="0">
                <a:latin typeface="+mn-ea"/>
              </a:rPr>
              <a:t> 보드의 시리얼 통신 전용 핀</a:t>
            </a:r>
            <a:r>
              <a:rPr lang="en-US" altLang="ko-KR" sz="2400" dirty="0" smtClean="0">
                <a:latin typeface="+mn-ea"/>
              </a:rPr>
              <a:t> </a:t>
            </a:r>
            <a:r>
              <a:rPr lang="ko-KR" altLang="en-US" sz="2400" dirty="0" smtClean="0">
                <a:latin typeface="+mn-ea"/>
              </a:rPr>
              <a:t>사용</a:t>
            </a:r>
            <a:endParaRPr lang="en-US" altLang="ko-KR" sz="2400" dirty="0" smtClean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dirty="0" smtClean="0">
                <a:latin typeface="+mn-ea"/>
              </a:rPr>
              <a:t>0</a:t>
            </a:r>
            <a:r>
              <a:rPr lang="ko-KR" altLang="en-US" sz="2000" dirty="0" smtClean="0">
                <a:latin typeface="+mn-ea"/>
              </a:rPr>
              <a:t>번</a:t>
            </a:r>
            <a:r>
              <a:rPr lang="en-US" altLang="ko-KR" sz="2000" dirty="0" smtClean="0">
                <a:latin typeface="+mn-ea"/>
              </a:rPr>
              <a:t>: (RX: Receiver  </a:t>
            </a:r>
            <a:r>
              <a:rPr lang="ko-KR" altLang="en-US" sz="2000" dirty="0" smtClean="0">
                <a:latin typeface="+mn-ea"/>
              </a:rPr>
              <a:t>수신</a:t>
            </a:r>
            <a:r>
              <a:rPr lang="en-US" altLang="ko-KR" sz="2000" dirty="0" smtClean="0">
                <a:latin typeface="+mn-ea"/>
              </a:rPr>
              <a:t>)  </a:t>
            </a:r>
          </a:p>
          <a:p>
            <a:pPr lvl="1">
              <a:lnSpc>
                <a:spcPct val="100000"/>
              </a:lnSpc>
            </a:pPr>
            <a:r>
              <a:rPr lang="en-US" altLang="ko-KR" sz="2000" dirty="0" smtClean="0">
                <a:latin typeface="+mn-ea"/>
              </a:rPr>
              <a:t>1</a:t>
            </a:r>
            <a:r>
              <a:rPr lang="ko-KR" altLang="en-US" sz="2000" dirty="0" smtClean="0">
                <a:latin typeface="+mn-ea"/>
              </a:rPr>
              <a:t>번</a:t>
            </a:r>
            <a:r>
              <a:rPr lang="en-US" altLang="ko-KR" sz="2000" dirty="0" smtClean="0">
                <a:latin typeface="+mn-ea"/>
              </a:rPr>
              <a:t>: (TX: Transmitter  </a:t>
            </a:r>
            <a:r>
              <a:rPr lang="ko-KR" altLang="en-US" sz="2000" dirty="0" smtClean="0">
                <a:latin typeface="+mn-ea"/>
              </a:rPr>
              <a:t>송신</a:t>
            </a:r>
            <a:r>
              <a:rPr lang="en-US" altLang="ko-KR" sz="2000" dirty="0" smtClean="0">
                <a:latin typeface="+mn-ea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altLang="ko-KR" sz="2400" dirty="0" smtClean="0">
                <a:latin typeface="+mn-ea"/>
              </a:rPr>
              <a:t>USB </a:t>
            </a:r>
            <a:r>
              <a:rPr lang="ko-KR" altLang="en-US" sz="2400" dirty="0" smtClean="0">
                <a:latin typeface="+mn-ea"/>
              </a:rPr>
              <a:t>포트와 하드웨어적으로 공유 </a:t>
            </a:r>
            <a:endParaRPr lang="en-US" altLang="ko-KR" sz="2400" dirty="0" smtClean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dirty="0" smtClean="0">
                <a:latin typeface="+mn-ea"/>
              </a:rPr>
              <a:t>USB</a:t>
            </a:r>
            <a:r>
              <a:rPr lang="ko-KR" altLang="en-US" sz="2000" dirty="0" smtClean="0">
                <a:latin typeface="+mn-ea"/>
              </a:rPr>
              <a:t>와 </a:t>
            </a:r>
            <a:r>
              <a:rPr lang="ko-KR" altLang="en-US" sz="2000" dirty="0" err="1" smtClean="0">
                <a:latin typeface="+mn-ea"/>
              </a:rPr>
              <a:t>전용핀</a:t>
            </a:r>
            <a:r>
              <a:rPr lang="ko-KR" altLang="en-US" sz="2000" dirty="0" smtClean="0">
                <a:latin typeface="+mn-ea"/>
              </a:rPr>
              <a:t> 동시 사용 불가능</a:t>
            </a:r>
            <a:endParaRPr lang="en-US" altLang="ko-KR" sz="20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dirty="0" smtClean="0">
                <a:latin typeface="+mn-ea"/>
              </a:rPr>
              <a:t>USB</a:t>
            </a:r>
            <a:r>
              <a:rPr lang="ko-KR" altLang="en-US" sz="2000" dirty="0" smtClean="0">
                <a:latin typeface="+mn-ea"/>
              </a:rPr>
              <a:t>로 </a:t>
            </a:r>
            <a:r>
              <a:rPr lang="en-US" altLang="ko-KR" sz="2000" dirty="0" smtClean="0">
                <a:latin typeface="+mn-ea"/>
              </a:rPr>
              <a:t>PC</a:t>
            </a:r>
            <a:r>
              <a:rPr lang="ko-KR" altLang="en-US" sz="2000" dirty="0" smtClean="0">
                <a:latin typeface="+mn-ea"/>
              </a:rPr>
              <a:t>와 연결할 때는 </a:t>
            </a:r>
            <a:r>
              <a:rPr lang="en-US" altLang="ko-KR" sz="2000" dirty="0" smtClean="0">
                <a:latin typeface="+mn-ea"/>
              </a:rPr>
              <a:t>0, 1</a:t>
            </a:r>
            <a:r>
              <a:rPr lang="ko-KR" altLang="en-US" sz="2000" dirty="0" smtClean="0">
                <a:latin typeface="+mn-ea"/>
              </a:rPr>
              <a:t>번 핀 연결 분리해야 함</a:t>
            </a:r>
            <a:r>
              <a:rPr lang="en-US" altLang="ko-KR" sz="2000" dirty="0" smtClean="0">
                <a:latin typeface="+mn-ea"/>
              </a:rPr>
              <a:t/>
            </a:r>
            <a:br>
              <a:rPr lang="en-US" altLang="ko-KR" sz="2000" dirty="0" smtClean="0">
                <a:latin typeface="+mn-ea"/>
              </a:rPr>
            </a:br>
            <a:r>
              <a:rPr lang="en-US" altLang="ko-KR" sz="2000" dirty="0" smtClean="0">
                <a:latin typeface="+mn-ea"/>
              </a:rPr>
              <a:t>(PC</a:t>
            </a:r>
            <a:r>
              <a:rPr lang="ko-KR" altLang="en-US" sz="2000" dirty="0" smtClean="0">
                <a:latin typeface="+mn-ea"/>
              </a:rPr>
              <a:t>에서 </a:t>
            </a:r>
            <a:r>
              <a:rPr lang="ko-KR" altLang="en-US" sz="2000" dirty="0" err="1" smtClean="0">
                <a:latin typeface="+mn-ea"/>
              </a:rPr>
              <a:t>아두이노로</a:t>
            </a:r>
            <a:r>
              <a:rPr lang="ko-KR" altLang="en-US" sz="2000" dirty="0" smtClean="0">
                <a:latin typeface="+mn-ea"/>
              </a:rPr>
              <a:t> 스케치 업로드 불가능</a:t>
            </a:r>
            <a:r>
              <a:rPr lang="en-US" altLang="ko-KR" sz="2000" dirty="0" smtClean="0">
                <a:latin typeface="+mn-ea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Serial</a:t>
            </a:r>
            <a:r>
              <a:rPr lang="en-US" altLang="ko-KR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객체를 이용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별도의 라이브러리 설치가 필요 없음</a:t>
            </a:r>
            <a:endParaRPr lang="en-US" altLang="ko-KR" dirty="0">
              <a:latin typeface="+mn-ea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dirty="0" smtClean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400" dirty="0" smtClean="0">
              <a:latin typeface="+mn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23849" y="223004"/>
            <a:ext cx="357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아두이노가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외부와 통신하는 방법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2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3074" name="Picture 2" descr="https://s3.ap-northeast-2.amazonaws.com/opentutorials-user-file/module/2106/400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356" y="1180142"/>
            <a:ext cx="4916773" cy="260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제목 1"/>
          <p:cNvSpPr txBox="1">
            <a:spLocks/>
          </p:cNvSpPr>
          <p:nvPr/>
        </p:nvSpPr>
        <p:spPr>
          <a:xfrm>
            <a:off x="430029" y="240067"/>
            <a:ext cx="7886700" cy="696818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UART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통신 개념</a:t>
            </a:r>
            <a:endParaRPr lang="en-US" altLang="ko-KR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8662" y="4025938"/>
            <a:ext cx="6998846" cy="269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8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84" y="4605"/>
            <a:ext cx="8471245" cy="6853395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sp>
        <p:nvSpPr>
          <p:cNvPr id="3" name="모서리가 둥근 직사각형 2"/>
          <p:cNvSpPr/>
          <p:nvPr/>
        </p:nvSpPr>
        <p:spPr>
          <a:xfrm>
            <a:off x="5777348" y="1039091"/>
            <a:ext cx="1821872" cy="1911927"/>
          </a:xfrm>
          <a:prstGeom prst="roundRect">
            <a:avLst/>
          </a:prstGeom>
          <a:solidFill>
            <a:schemeClr val="accent4">
              <a:lumMod val="20000"/>
              <a:lumOff val="80000"/>
              <a:alpha val="40000"/>
            </a:schemeClr>
          </a:solidFill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94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Software Serial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28649" y="1143001"/>
            <a:ext cx="8239125" cy="13335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20830" y="1387870"/>
            <a:ext cx="8515351" cy="52068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sz="2400" dirty="0" smtClean="0">
                <a:latin typeface="+mn-ea"/>
              </a:rPr>
              <a:t>0, 1</a:t>
            </a:r>
            <a:r>
              <a:rPr lang="ko-KR" altLang="en-US" sz="2400" dirty="0" smtClean="0">
                <a:latin typeface="+mn-ea"/>
              </a:rPr>
              <a:t>번 외에 다른 디지털 핀으로 </a:t>
            </a:r>
            <a:r>
              <a:rPr lang="en-US" altLang="ko-KR" sz="2400" dirty="0" smtClean="0">
                <a:latin typeface="+mn-ea"/>
              </a:rPr>
              <a:t>Serial </a:t>
            </a:r>
            <a:r>
              <a:rPr lang="ko-KR" altLang="en-US" sz="2400" dirty="0" smtClean="0">
                <a:latin typeface="+mn-ea"/>
              </a:rPr>
              <a:t>통신을 원할 때 사용 </a:t>
            </a:r>
            <a:endParaRPr lang="en-US" altLang="ko-KR" sz="2400" dirty="0" smtClean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2400" dirty="0" err="1" smtClean="0">
                <a:latin typeface="+mn-ea"/>
              </a:rPr>
              <a:t>SoftwareSerial</a:t>
            </a:r>
            <a:r>
              <a:rPr lang="en-US" altLang="ko-KR" sz="2400" dirty="0" smtClean="0">
                <a:latin typeface="+mn-ea"/>
              </a:rPr>
              <a:t> </a:t>
            </a:r>
            <a:r>
              <a:rPr lang="ko-KR" altLang="en-US" sz="2400" dirty="0" smtClean="0">
                <a:latin typeface="+mn-ea"/>
              </a:rPr>
              <a:t>라이브러리 사용</a:t>
            </a:r>
            <a:endParaRPr lang="en-US" altLang="ko-KR" sz="2400" dirty="0" smtClean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ko-KR" sz="2000" dirty="0" smtClean="0">
                <a:latin typeface="+mn-ea"/>
              </a:rPr>
              <a:t>#include &lt;</a:t>
            </a:r>
            <a:r>
              <a:rPr lang="en-US" altLang="ko-KR" sz="2000" dirty="0" err="1" smtClean="0">
                <a:latin typeface="+mn-ea"/>
              </a:rPr>
              <a:t>SoftwareSerial.h</a:t>
            </a:r>
            <a:r>
              <a:rPr lang="en-US" altLang="ko-KR" sz="2000" dirty="0" smtClean="0">
                <a:latin typeface="+mn-ea"/>
              </a:rPr>
              <a:t>&gt;</a:t>
            </a:r>
          </a:p>
          <a:p>
            <a:pPr>
              <a:lnSpc>
                <a:spcPct val="130000"/>
              </a:lnSpc>
            </a:pPr>
            <a:r>
              <a:rPr lang="en-US" altLang="ko-KR" sz="2400" dirty="0" err="1" smtClean="0">
                <a:latin typeface="+mn-ea"/>
              </a:rPr>
              <a:t>SoftwareSerial</a:t>
            </a:r>
            <a:r>
              <a:rPr lang="en-US" altLang="ko-KR" sz="2400" dirty="0" smtClean="0">
                <a:latin typeface="+mn-ea"/>
              </a:rPr>
              <a:t> </a:t>
            </a:r>
            <a:r>
              <a:rPr lang="ko-KR" altLang="en-US" sz="2400" dirty="0" smtClean="0">
                <a:latin typeface="+mn-ea"/>
              </a:rPr>
              <a:t>객체를 생성하여 사용</a:t>
            </a:r>
            <a:endParaRPr lang="en-US" altLang="ko-KR" sz="2400" dirty="0" smtClean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ko-KR" altLang="en-US" sz="2000" dirty="0" smtClean="0">
                <a:latin typeface="+mn-ea"/>
              </a:rPr>
              <a:t>객체 생성 시</a:t>
            </a:r>
            <a:r>
              <a:rPr lang="en-US" altLang="ko-KR" sz="2000" dirty="0" smtClean="0">
                <a:latin typeface="+mn-ea"/>
              </a:rPr>
              <a:t>, </a:t>
            </a:r>
            <a:r>
              <a:rPr lang="ko-KR" altLang="en-US" sz="2000" dirty="0" smtClean="0">
                <a:latin typeface="+mn-ea"/>
              </a:rPr>
              <a:t>통신에 사용할 핀 번호 지정</a:t>
            </a:r>
            <a:endParaRPr lang="en-US" altLang="ko-KR" sz="2000" dirty="0">
              <a:latin typeface="+mn-ea"/>
            </a:endParaRPr>
          </a:p>
          <a:p>
            <a:pPr lvl="1">
              <a:lnSpc>
                <a:spcPct val="130000"/>
              </a:lnSpc>
            </a:pPr>
            <a:r>
              <a:rPr lang="ko-KR" altLang="en-US" dirty="0" smtClean="0">
                <a:latin typeface="+mn-ea"/>
              </a:rPr>
              <a:t>예</a:t>
            </a:r>
            <a:r>
              <a:rPr lang="en-US" altLang="ko-KR" dirty="0" smtClean="0">
                <a:latin typeface="+mn-ea"/>
              </a:rPr>
              <a:t>:</a:t>
            </a:r>
            <a:br>
              <a:rPr lang="en-US" altLang="ko-KR" dirty="0" smtClean="0">
                <a:latin typeface="+mn-ea"/>
              </a:rPr>
            </a:br>
            <a:r>
              <a:rPr lang="en-US" altLang="ko-KR" dirty="0" err="1" smtClean="0">
                <a:latin typeface="+mn-ea"/>
              </a:rPr>
              <a:t>SoftwareSerial</a:t>
            </a:r>
            <a:r>
              <a:rPr lang="en-US" altLang="ko-KR" dirty="0" smtClean="0">
                <a:latin typeface="+mn-ea"/>
              </a:rPr>
              <a:t> </a:t>
            </a:r>
            <a:r>
              <a:rPr lang="en-US" altLang="ko-KR" dirty="0" err="1" smtClean="0">
                <a:latin typeface="+mn-ea"/>
              </a:rPr>
              <a:t>softSerial</a:t>
            </a:r>
            <a:r>
              <a:rPr lang="en-US" altLang="ko-KR" dirty="0" smtClean="0">
                <a:latin typeface="+mn-ea"/>
              </a:rPr>
              <a:t>(7, 8); // 7, 8</a:t>
            </a:r>
            <a:r>
              <a:rPr lang="ko-KR" altLang="en-US" dirty="0" smtClean="0">
                <a:latin typeface="+mn-ea"/>
              </a:rPr>
              <a:t>번 사용</a:t>
            </a:r>
            <a:endParaRPr lang="en-US" altLang="ko-KR" dirty="0" smtClean="0">
              <a:latin typeface="+mn-ea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ko-KR" sz="2400" dirty="0" smtClean="0">
              <a:latin typeface="+mn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23849" y="223004"/>
            <a:ext cx="357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아두이노가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외부와 통신하는 방법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60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698799"/>
            <a:ext cx="7886700" cy="687819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Serial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97923" y="1448815"/>
            <a:ext cx="8182842" cy="4845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00"/>
              </a:lnSpc>
            </a:pPr>
            <a:r>
              <a:rPr lang="ko-KR" altLang="en-US" sz="2400" dirty="0" err="1" smtClean="0">
                <a:latin typeface="+mn-ea"/>
              </a:rPr>
              <a:t>아두이노가</a:t>
            </a:r>
            <a:r>
              <a:rPr lang="ko-KR" altLang="en-US" sz="2400" dirty="0" smtClean="0">
                <a:latin typeface="+mn-ea"/>
              </a:rPr>
              <a:t> </a:t>
            </a:r>
            <a:r>
              <a:rPr lang="en-US" altLang="ko-KR" sz="2400" dirty="0" smtClean="0">
                <a:latin typeface="+mn-ea"/>
              </a:rPr>
              <a:t>PC, </a:t>
            </a:r>
            <a:r>
              <a:rPr lang="ko-KR" altLang="en-US" sz="2400" dirty="0" smtClean="0">
                <a:latin typeface="+mn-ea"/>
              </a:rPr>
              <a:t>다른 장치와 통신할</a:t>
            </a:r>
            <a:r>
              <a:rPr lang="en-US" altLang="ko-KR" sz="2400" dirty="0" smtClean="0">
                <a:latin typeface="+mn-ea"/>
              </a:rPr>
              <a:t> </a:t>
            </a:r>
            <a:r>
              <a:rPr lang="ko-KR" altLang="en-US" sz="2400" dirty="0" smtClean="0">
                <a:latin typeface="+mn-ea"/>
              </a:rPr>
              <a:t>때 사용하는 객체</a:t>
            </a:r>
            <a:endParaRPr lang="en-US" altLang="ko-KR" sz="2400" dirty="0" smtClean="0">
              <a:latin typeface="+mn-ea"/>
            </a:endParaRPr>
          </a:p>
          <a:p>
            <a:pPr>
              <a:lnSpc>
                <a:spcPts val="2800"/>
              </a:lnSpc>
            </a:pPr>
            <a:r>
              <a:rPr lang="en-US" altLang="ko-KR" sz="2400" dirty="0" smtClean="0">
                <a:latin typeface="+mn-ea"/>
              </a:rPr>
              <a:t>UART </a:t>
            </a:r>
            <a:r>
              <a:rPr lang="ko-KR" altLang="en-US" sz="2400" dirty="0" smtClean="0">
                <a:latin typeface="+mn-ea"/>
              </a:rPr>
              <a:t>기반의 통신에 필요한 다양한 함수들을 제공</a:t>
            </a:r>
            <a:endParaRPr lang="en-US" altLang="ko-KR" sz="2400" dirty="0" smtClean="0">
              <a:latin typeface="+mn-ea"/>
            </a:endParaRPr>
          </a:p>
          <a:p>
            <a:pPr>
              <a:lnSpc>
                <a:spcPts val="2800"/>
              </a:lnSpc>
            </a:pPr>
            <a:r>
              <a:rPr lang="en-US" altLang="ko-KR" sz="2400" dirty="0" smtClean="0">
                <a:latin typeface="+mn-ea"/>
              </a:rPr>
              <a:t>Serial </a:t>
            </a:r>
            <a:r>
              <a:rPr lang="ko-KR" altLang="en-US" sz="2400" dirty="0" smtClean="0">
                <a:latin typeface="+mn-ea"/>
              </a:rPr>
              <a:t>객체 함수</a:t>
            </a:r>
            <a:r>
              <a:rPr lang="en-US" altLang="ko-KR" sz="2400" dirty="0" smtClean="0">
                <a:latin typeface="+mn-ea"/>
              </a:rPr>
              <a:t>:</a:t>
            </a:r>
          </a:p>
          <a:p>
            <a:pPr lvl="1">
              <a:lnSpc>
                <a:spcPts val="2800"/>
              </a:lnSpc>
            </a:pPr>
            <a:r>
              <a:rPr lang="en-US" altLang="ko-KR" sz="2000" b="1" dirty="0" err="1" smtClean="0">
                <a:latin typeface="+mn-ea"/>
              </a:rPr>
              <a:t>Serial.begin</a:t>
            </a:r>
            <a:r>
              <a:rPr lang="en-US" altLang="ko-KR" sz="2000" dirty="0" smtClean="0">
                <a:latin typeface="+mn-ea"/>
              </a:rPr>
              <a:t>(</a:t>
            </a:r>
            <a:r>
              <a:rPr lang="ko-KR" altLang="en-US" sz="2000" dirty="0" err="1" smtClean="0">
                <a:latin typeface="+mn-ea"/>
              </a:rPr>
              <a:t>속도값</a:t>
            </a:r>
            <a:r>
              <a:rPr lang="en-US" altLang="ko-KR" sz="2000" dirty="0" smtClean="0">
                <a:latin typeface="+mn-ea"/>
              </a:rPr>
              <a:t>);</a:t>
            </a:r>
            <a:r>
              <a:rPr lang="en-US" altLang="ko-KR" sz="2000" b="1" dirty="0" smtClean="0">
                <a:latin typeface="+mn-ea"/>
              </a:rPr>
              <a:t> </a:t>
            </a:r>
            <a:r>
              <a:rPr lang="en-US" altLang="ko-KR" sz="2000" dirty="0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//</a:t>
            </a:r>
            <a:r>
              <a:rPr lang="ko-KR" altLang="en-US" sz="2000" dirty="0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시리얼 통신을 </a:t>
            </a:r>
            <a:r>
              <a:rPr lang="ko-KR" altLang="en-US" sz="2000" dirty="0" err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속도값으로</a:t>
            </a:r>
            <a:r>
              <a:rPr lang="ko-KR" altLang="en-US" sz="2000" dirty="0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 초기화</a:t>
            </a:r>
            <a:endParaRPr lang="en-US" altLang="ko-KR" sz="2000" dirty="0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Serial.available</a:t>
            </a:r>
            <a:r>
              <a:rPr lang="en-US" altLang="ko-KR" sz="2000" dirty="0">
                <a:latin typeface="+mn-ea"/>
              </a:rPr>
              <a:t>( );</a:t>
            </a:r>
            <a:r>
              <a:rPr lang="en-US" altLang="ko-KR" sz="2000" b="1" dirty="0">
                <a:latin typeface="+mn-ea"/>
              </a:rPr>
              <a:t> </a:t>
            </a:r>
            <a:r>
              <a:rPr lang="en-US" altLang="ko-KR" sz="2000" b="1" dirty="0" smtClean="0">
                <a:latin typeface="+mn-ea"/>
              </a:rPr>
              <a:t>  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시리얼 포트로 수신된 바이트 수 반환</a:t>
            </a:r>
            <a:endParaRPr lang="en-US" altLang="ko-KR" sz="2000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Serial.read</a:t>
            </a:r>
            <a:r>
              <a:rPr lang="en-US" altLang="ko-KR" sz="2000" dirty="0">
                <a:latin typeface="+mn-ea"/>
              </a:rPr>
              <a:t>( );</a:t>
            </a:r>
            <a:r>
              <a:rPr lang="en-US" altLang="ko-KR" sz="2000" b="1" dirty="0">
                <a:latin typeface="+mn-ea"/>
              </a:rPr>
              <a:t> </a:t>
            </a:r>
            <a:r>
              <a:rPr lang="en-US" altLang="ko-KR" sz="2000" b="1" dirty="0" smtClean="0">
                <a:latin typeface="+mn-ea"/>
              </a:rPr>
              <a:t>       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수신 버퍼에서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1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바이트 읽음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없으면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-1)</a:t>
            </a: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Serial.write</a:t>
            </a:r>
            <a:r>
              <a:rPr lang="en-US" altLang="ko-KR" sz="2000" dirty="0">
                <a:latin typeface="+mn-ea"/>
              </a:rPr>
              <a:t>(byte);</a:t>
            </a:r>
            <a:r>
              <a:rPr lang="en-US" altLang="ko-KR" sz="2000" b="1" dirty="0">
                <a:latin typeface="+mn-ea"/>
              </a:rPr>
              <a:t> </a:t>
            </a:r>
            <a:r>
              <a:rPr lang="en-US" altLang="ko-KR" sz="2000" b="1" dirty="0" smtClean="0">
                <a:latin typeface="+mn-ea"/>
              </a:rPr>
              <a:t>  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//1byte 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송신</a:t>
            </a:r>
            <a:endParaRPr lang="en-US" altLang="ko-KR" sz="2000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Serial.print</a:t>
            </a:r>
            <a:r>
              <a:rPr lang="en-US" altLang="ko-KR" sz="2000" dirty="0" smtClean="0">
                <a:latin typeface="+mn-ea"/>
              </a:rPr>
              <a:t>(value [,format]);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값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(value)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을 송신</a:t>
            </a:r>
            <a:endParaRPr lang="en-US" altLang="ko-KR" sz="2000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 err="1">
                <a:latin typeface="+mn-ea"/>
              </a:rPr>
              <a:t>Serial.println</a:t>
            </a:r>
            <a:r>
              <a:rPr lang="en-US" altLang="ko-KR" sz="2000" dirty="0" smtClean="0">
                <a:latin typeface="+mn-ea"/>
              </a:rPr>
              <a:t>(value [,format]);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값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(value)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을 송신 후 </a:t>
            </a:r>
            <a:r>
              <a:rPr lang="ko-KR" altLang="en-US" sz="2000" dirty="0" err="1" smtClean="0">
                <a:solidFill>
                  <a:schemeClr val="accent6">
                    <a:lumMod val="75000"/>
                  </a:schemeClr>
                </a:solidFill>
                <a:latin typeface="+mn-ea"/>
              </a:rPr>
              <a:t>줄바꿈</a:t>
            </a:r>
            <a:endParaRPr lang="en-US" altLang="ko-KR" sz="2000" dirty="0" smtClean="0">
              <a:solidFill>
                <a:schemeClr val="accent6">
                  <a:lumMod val="75000"/>
                </a:schemeClr>
              </a:solidFill>
              <a:latin typeface="+mn-ea"/>
            </a:endParaRPr>
          </a:p>
          <a:p>
            <a:pPr lvl="1">
              <a:lnSpc>
                <a:spcPts val="2800"/>
              </a:lnSpc>
            </a:pPr>
            <a:r>
              <a:rPr lang="en-US" altLang="ko-KR" sz="2000" b="1" dirty="0">
                <a:latin typeface="+mn-ea"/>
              </a:rPr>
              <a:t>…….. </a:t>
            </a:r>
            <a:r>
              <a:rPr lang="en-US" altLang="ko-KR" sz="2000" b="1" dirty="0">
                <a:latin typeface="+mn-ea"/>
                <a:hlinkClick r:id="rId2"/>
              </a:rPr>
              <a:t>https://www.arduino.cc/reference/ko</a:t>
            </a:r>
            <a:r>
              <a:rPr lang="en-US" altLang="ko-KR" sz="2000" b="1" dirty="0" smtClean="0">
                <a:latin typeface="+mn-ea"/>
                <a:hlinkClick r:id="rId2"/>
              </a:rPr>
              <a:t>/</a:t>
            </a:r>
            <a:endParaRPr lang="en-US" altLang="ko-KR" sz="2000" b="1" dirty="0" smtClean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3858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아두이노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하드웨어 시리얼 통신 함수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25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20439</TotalTime>
  <Words>1146</Words>
  <Application>Microsoft Office PowerPoint</Application>
  <PresentationFormat>화면 슬라이드 쇼(4:3)</PresentationFormat>
  <Paragraphs>314</Paragraphs>
  <Slides>39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6" baseType="lpstr">
      <vt:lpstr>맑은 고딕</vt:lpstr>
      <vt:lpstr>Arial</vt:lpstr>
      <vt:lpstr>Calibri</vt:lpstr>
      <vt:lpstr>Calibri Light</vt:lpstr>
      <vt:lpstr>Courier New</vt:lpstr>
      <vt:lpstr>Wingdings</vt:lpstr>
      <vt:lpstr>Office 테마</vt:lpstr>
      <vt:lpstr>사물인터넷(IoT)  프로그래밍 기초</vt:lpstr>
      <vt:lpstr>목차</vt:lpstr>
      <vt:lpstr>아두이노가 외부와 통신하는 방법</vt:lpstr>
      <vt:lpstr>PowerPoint 프레젠테이션</vt:lpstr>
      <vt:lpstr>Hardware Serial</vt:lpstr>
      <vt:lpstr>PowerPoint 프레젠테이션</vt:lpstr>
      <vt:lpstr>PowerPoint 프레젠테이션</vt:lpstr>
      <vt:lpstr>Software Serial</vt:lpstr>
      <vt:lpstr>PowerPoint 프레젠테이션</vt:lpstr>
      <vt:lpstr>실습 1: Hardware Serial 기본 사용법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아두이노 시리얼 통신 코딩의 핵심</vt:lpstr>
      <vt:lpstr>실습 2: 스위치 동작 횟수 전달하기</vt:lpstr>
      <vt:lpstr>풀업(PULL UP), 풀다운(PULL DOWN) 저항</vt:lpstr>
      <vt:lpstr>PowerPoint 프레젠테이션</vt:lpstr>
      <vt:lpstr>PowerPoint 프레젠테이션</vt:lpstr>
      <vt:lpstr>PowerPoint 프레젠테이션</vt:lpstr>
      <vt:lpstr>PowerPoint 프레젠테이션</vt:lpstr>
      <vt:lpstr>응용 1: PC에서 스위칭 횟수 초기화 하기</vt:lpstr>
      <vt:lpstr>PowerPoint 프레젠테이션</vt:lpstr>
      <vt:lpstr>PowerPoint 프레젠테이션</vt:lpstr>
      <vt:lpstr>PowerPoint 프레젠테이션</vt:lpstr>
      <vt:lpstr>실습 3: PC에서 LED 3개 점멸 제어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Software Serial</vt:lpstr>
      <vt:lpstr>실습 4: 아두이노를 이용한 PC간 채팅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사물인터넷(IoT)</dc:title>
  <dc:creator>Windows 사용자</dc:creator>
  <cp:lastModifiedBy>Kim Jong Hyun</cp:lastModifiedBy>
  <cp:revision>289</cp:revision>
  <cp:lastPrinted>2019-03-22T07:19:52Z</cp:lastPrinted>
  <dcterms:created xsi:type="dcterms:W3CDTF">2019-02-21T14:11:08Z</dcterms:created>
  <dcterms:modified xsi:type="dcterms:W3CDTF">2019-04-05T07:26:09Z</dcterms:modified>
</cp:coreProperties>
</file>